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0" r:id="rId2"/>
    <p:sldMasterId id="2147483652" r:id="rId3"/>
    <p:sldMasterId id="2147483654" r:id="rId4"/>
  </p:sldMasterIdLst>
  <p:notesMasterIdLst>
    <p:notesMasterId r:id="rId15"/>
  </p:notesMasterIdLst>
  <p:sldIdLst>
    <p:sldId id="256" r:id="rId5"/>
    <p:sldId id="257" r:id="rId6"/>
    <p:sldId id="258" r:id="rId7"/>
    <p:sldId id="259" r:id="rId8"/>
    <p:sldId id="260" r:id="rId9"/>
    <p:sldId id="261" r:id="rId10"/>
    <p:sldId id="262" r:id="rId11"/>
    <p:sldId id="263" r:id="rId12"/>
    <p:sldId id="264" r:id="rId13"/>
    <p:sldId id="265" r:id="rId14"/>
  </p:sldIdLst>
  <p:sldSz cx="12192000" cy="6858000"/>
  <p:notesSz cx="6858000" cy="9144000"/>
  <p:embeddedFontLst>
    <p:embeddedFont>
      <p:font typeface="Helvetica Neue" panose="02000503000000020004" pitchFamily="2"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2" roundtripDataSignature="AMtx7mh6gv2wViRQoN2MOogEOwFpa9ci+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28"/>
  </p:normalViewPr>
  <p:slideViewPr>
    <p:cSldViewPr snapToGrid="0">
      <p:cViewPr varScale="1">
        <p:scale>
          <a:sx n="98" d="100"/>
          <a:sy n="98" d="100"/>
        </p:scale>
        <p:origin x="23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3.fntdata"/><Relationship Id="rId26"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2.fntdata"/><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notesMaster" Target="notesMasters/notesMaster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font" Target="fonts/font4.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 name="Google Shape;4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4" name="Google Shape;134;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 name="Google Shape;47;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73" name="Google Shape;73;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3" name="Google Shape;83;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1" name="Google Shape;91;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4" name="Google Shape;104;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1" name="Google Shape;111;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8" name="Google Shape;118;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5" name="Google Shape;125;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tandard" type="title">
  <p:cSld name="TITLE">
    <p:spTree>
      <p:nvGrpSpPr>
        <p:cNvPr id="1" name="Shape 11"/>
        <p:cNvGrpSpPr/>
        <p:nvPr/>
      </p:nvGrpSpPr>
      <p:grpSpPr>
        <a:xfrm>
          <a:off x="0" y="0"/>
          <a:ext cx="0" cy="0"/>
          <a:chOff x="0" y="0"/>
          <a:chExt cx="0" cy="0"/>
        </a:xfrm>
      </p:grpSpPr>
      <p:sp>
        <p:nvSpPr>
          <p:cNvPr id="12" name="Google Shape;12;p12"/>
          <p:cNvSpPr txBox="1">
            <a:spLocks noGrp="1"/>
          </p:cNvSpPr>
          <p:nvPr>
            <p:ph type="title"/>
          </p:nvPr>
        </p:nvSpPr>
        <p:spPr>
          <a:xfrm>
            <a:off x="609480" y="273600"/>
            <a:ext cx="10972440" cy="1144800"/>
          </a:xfrm>
          <a:prstGeom prst="rect">
            <a:avLst/>
          </a:prstGeom>
          <a:noFill/>
          <a:ln>
            <a:noFill/>
          </a:ln>
        </p:spPr>
        <p:txBody>
          <a:bodyPr spcFirstLastPara="1" wrap="square" lIns="0" tIns="0" rIns="0" bIns="0" anchor="ctr" anchorCtr="0">
            <a:sp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2"/>
          <p:cNvSpPr txBox="1">
            <a:spLocks noGrp="1"/>
          </p:cNvSpPr>
          <p:nvPr>
            <p:ph type="subTitle" idx="1"/>
          </p:nvPr>
        </p:nvSpPr>
        <p:spPr>
          <a:xfrm>
            <a:off x="4100400" y="528480"/>
            <a:ext cx="7300440" cy="1271160"/>
          </a:xfrm>
          <a:prstGeom prst="rect">
            <a:avLst/>
          </a:prstGeom>
          <a:noFill/>
          <a:ln>
            <a:noFill/>
          </a:ln>
        </p:spPr>
        <p:txBody>
          <a:bodyPr spcFirstLastPara="1" wrap="square" lIns="0" tIns="0" rIns="0" bIns="0" anchor="ctr" anchorCtr="0">
            <a:spAutoFit/>
          </a:bodyPr>
          <a:lstStyle>
            <a:lvl1pPr lvl="0" algn="l">
              <a:lnSpc>
                <a:spcPct val="90000"/>
              </a:lnSpc>
              <a:spcBef>
                <a:spcPts val="1000"/>
              </a:spcBef>
              <a:spcAft>
                <a:spcPts val="0"/>
              </a:spcAft>
              <a:buClr>
                <a:schemeClr val="dk1"/>
              </a:buClr>
              <a:buSzPts val="1800"/>
              <a:buChar char="•"/>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tandard 1" type="blank">
  <p:cSld name="BLANK">
    <p:spTree>
      <p:nvGrpSpPr>
        <p:cNvPr id="1" name="Shape 21"/>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tandard 2" type="blank">
  <p:cSld name="BLANK">
    <p:spTree>
      <p:nvGrpSpPr>
        <p:cNvPr id="1" name="Shape 29"/>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tandard 3" type="blank">
  <p:cSld name="BLANK">
    <p:spTree>
      <p:nvGrpSpPr>
        <p:cNvPr id="1" name="Shape 3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5"/>
        <p:cNvGrpSpPr/>
        <p:nvPr/>
      </p:nvGrpSpPr>
      <p:grpSpPr>
        <a:xfrm>
          <a:off x="0" y="0"/>
          <a:ext cx="0" cy="0"/>
          <a:chOff x="0" y="0"/>
          <a:chExt cx="0" cy="0"/>
        </a:xfrm>
      </p:grpSpPr>
      <p:sp>
        <p:nvSpPr>
          <p:cNvPr id="6" name="Google Shape;6;p11"/>
          <p:cNvSpPr/>
          <p:nvPr/>
        </p:nvSpPr>
        <p:spPr>
          <a:xfrm>
            <a:off x="0" y="-360"/>
            <a:ext cx="12191760" cy="6857640"/>
          </a:xfrm>
          <a:prstGeom prst="rect">
            <a:avLst/>
          </a:prstGeom>
          <a:solidFill>
            <a:srgbClr val="026794">
              <a:alpha val="74901"/>
            </a:srgbClr>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7" name="Google Shape;7;p11"/>
          <p:cNvSpPr txBox="1">
            <a:spLocks noGrp="1"/>
          </p:cNvSpPr>
          <p:nvPr>
            <p:ph type="body" idx="1"/>
          </p:nvPr>
        </p:nvSpPr>
        <p:spPr>
          <a:xfrm>
            <a:off x="1828080" y="2076840"/>
            <a:ext cx="8535600" cy="62748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11"/>
          <p:cNvSpPr txBox="1">
            <a:spLocks noGrp="1"/>
          </p:cNvSpPr>
          <p:nvPr>
            <p:ph type="body" idx="2"/>
          </p:nvPr>
        </p:nvSpPr>
        <p:spPr>
          <a:xfrm>
            <a:off x="1754280" y="3052080"/>
            <a:ext cx="8683200" cy="145548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 name="Google Shape;9;p11"/>
          <p:cNvSpPr/>
          <p:nvPr/>
        </p:nvSpPr>
        <p:spPr>
          <a:xfrm>
            <a:off x="5083200" y="2704680"/>
            <a:ext cx="2025360" cy="118800"/>
          </a:xfrm>
          <a:prstGeom prst="rect">
            <a:avLst/>
          </a:prstGeom>
          <a:solidFill>
            <a:srgbClr val="97467D"/>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10" name="Google Shape;10;p11"/>
          <p:cNvSpPr txBox="1">
            <a:spLocks noGrp="1"/>
          </p:cNvSpPr>
          <p:nvPr>
            <p:ph type="title"/>
          </p:nvPr>
        </p:nvSpPr>
        <p:spPr>
          <a:xfrm>
            <a:off x="609480" y="273600"/>
            <a:ext cx="10972440" cy="11448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4"/>
        <p:cNvGrpSpPr/>
        <p:nvPr/>
      </p:nvGrpSpPr>
      <p:grpSpPr>
        <a:xfrm>
          <a:off x="0" y="0"/>
          <a:ext cx="0" cy="0"/>
          <a:chOff x="0" y="0"/>
          <a:chExt cx="0" cy="0"/>
        </a:xfrm>
      </p:grpSpPr>
      <p:sp>
        <p:nvSpPr>
          <p:cNvPr id="15" name="Google Shape;15;p13"/>
          <p:cNvSpPr/>
          <p:nvPr/>
        </p:nvSpPr>
        <p:spPr>
          <a:xfrm>
            <a:off x="-360" y="-360"/>
            <a:ext cx="3572280" cy="6857640"/>
          </a:xfrm>
          <a:prstGeom prst="rect">
            <a:avLst/>
          </a:prstGeom>
          <a:solidFill>
            <a:srgbClr val="94CC7A"/>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pic>
        <p:nvPicPr>
          <p:cNvPr id="16" name="Google Shape;16;p13"/>
          <p:cNvPicPr preferRelativeResize="0"/>
          <p:nvPr/>
        </p:nvPicPr>
        <p:blipFill rotWithShape="1">
          <a:blip r:embed="rId3">
            <a:alphaModFix/>
          </a:blip>
          <a:srcRect l="6033" t="11288" r="49219" b="11286"/>
          <a:stretch/>
        </p:blipFill>
        <p:spPr>
          <a:xfrm>
            <a:off x="0" y="0"/>
            <a:ext cx="3572280" cy="6857640"/>
          </a:xfrm>
          <a:prstGeom prst="rect">
            <a:avLst/>
          </a:prstGeom>
          <a:noFill/>
          <a:ln>
            <a:noFill/>
          </a:ln>
        </p:spPr>
      </p:pic>
      <p:sp>
        <p:nvSpPr>
          <p:cNvPr id="17" name="Google Shape;17;p13"/>
          <p:cNvSpPr txBox="1">
            <a:spLocks noGrp="1"/>
          </p:cNvSpPr>
          <p:nvPr>
            <p:ph type="body" idx="1"/>
          </p:nvPr>
        </p:nvSpPr>
        <p:spPr>
          <a:xfrm>
            <a:off x="4100400" y="528480"/>
            <a:ext cx="7300440" cy="12711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8" name="Google Shape;18;p13"/>
          <p:cNvSpPr txBox="1">
            <a:spLocks noGrp="1"/>
          </p:cNvSpPr>
          <p:nvPr>
            <p:ph type="body" idx="2"/>
          </p:nvPr>
        </p:nvSpPr>
        <p:spPr>
          <a:xfrm>
            <a:off x="4100400" y="2400480"/>
            <a:ext cx="7300440" cy="212832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9" name="Google Shape;19;p13"/>
          <p:cNvSpPr txBox="1">
            <a:spLocks noGrp="1"/>
          </p:cNvSpPr>
          <p:nvPr>
            <p:ph type="body" idx="3"/>
          </p:nvPr>
        </p:nvSpPr>
        <p:spPr>
          <a:xfrm>
            <a:off x="284400" y="528480"/>
            <a:ext cx="2970360" cy="47988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0" name="Google Shape;20;p13"/>
          <p:cNvSpPr txBox="1">
            <a:spLocks noGrp="1"/>
          </p:cNvSpPr>
          <p:nvPr>
            <p:ph type="title"/>
          </p:nvPr>
        </p:nvSpPr>
        <p:spPr>
          <a:xfrm>
            <a:off x="609480" y="273600"/>
            <a:ext cx="10972440" cy="11448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 bg1="lt1" tx1="dk1" bg2="dk2" tx2="lt2" accent1="accent1" accent2="accent2" accent3="accent3" accent4="accent4" accent5="accent5" accent6="accent6" hlink="hlink" folHlink="folHlink"/>
  <p:sldLayoutIdLst>
    <p:sldLayoutId id="2147483651"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2"/>
        <p:cNvGrpSpPr/>
        <p:nvPr/>
      </p:nvGrpSpPr>
      <p:grpSpPr>
        <a:xfrm>
          <a:off x="0" y="0"/>
          <a:ext cx="0" cy="0"/>
          <a:chOff x="0" y="0"/>
          <a:chExt cx="0" cy="0"/>
        </a:xfrm>
      </p:grpSpPr>
      <p:sp>
        <p:nvSpPr>
          <p:cNvPr id="23" name="Google Shape;23;p15"/>
          <p:cNvSpPr/>
          <p:nvPr/>
        </p:nvSpPr>
        <p:spPr>
          <a:xfrm>
            <a:off x="-360" y="-360"/>
            <a:ext cx="3572280" cy="6857640"/>
          </a:xfrm>
          <a:prstGeom prst="rect">
            <a:avLst/>
          </a:prstGeom>
          <a:solidFill>
            <a:srgbClr val="97467D"/>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pic>
        <p:nvPicPr>
          <p:cNvPr id="24" name="Google Shape;24;p15"/>
          <p:cNvPicPr preferRelativeResize="0"/>
          <p:nvPr/>
        </p:nvPicPr>
        <p:blipFill rotWithShape="1">
          <a:blip r:embed="rId3">
            <a:alphaModFix/>
          </a:blip>
          <a:srcRect l="6033" t="11288" r="49219" b="11286"/>
          <a:stretch/>
        </p:blipFill>
        <p:spPr>
          <a:xfrm>
            <a:off x="0" y="0"/>
            <a:ext cx="3572280" cy="6857640"/>
          </a:xfrm>
          <a:prstGeom prst="rect">
            <a:avLst/>
          </a:prstGeom>
          <a:noFill/>
          <a:ln>
            <a:noFill/>
          </a:ln>
        </p:spPr>
      </p:pic>
      <p:sp>
        <p:nvSpPr>
          <p:cNvPr id="25" name="Google Shape;25;p15"/>
          <p:cNvSpPr txBox="1">
            <a:spLocks noGrp="1"/>
          </p:cNvSpPr>
          <p:nvPr>
            <p:ph type="body" idx="1"/>
          </p:nvPr>
        </p:nvSpPr>
        <p:spPr>
          <a:xfrm>
            <a:off x="4100400" y="528480"/>
            <a:ext cx="7300440" cy="12711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6" name="Google Shape;26;p15"/>
          <p:cNvSpPr txBox="1">
            <a:spLocks noGrp="1"/>
          </p:cNvSpPr>
          <p:nvPr>
            <p:ph type="body" idx="2"/>
          </p:nvPr>
        </p:nvSpPr>
        <p:spPr>
          <a:xfrm>
            <a:off x="4100400" y="2400480"/>
            <a:ext cx="7300440" cy="212832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7" name="Google Shape;27;p15"/>
          <p:cNvSpPr txBox="1">
            <a:spLocks noGrp="1"/>
          </p:cNvSpPr>
          <p:nvPr>
            <p:ph type="body" idx="3"/>
          </p:nvPr>
        </p:nvSpPr>
        <p:spPr>
          <a:xfrm>
            <a:off x="284400" y="528480"/>
            <a:ext cx="2970360" cy="47988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8" name="Google Shape;28;p15"/>
          <p:cNvSpPr txBox="1">
            <a:spLocks noGrp="1"/>
          </p:cNvSpPr>
          <p:nvPr>
            <p:ph type="title"/>
          </p:nvPr>
        </p:nvSpPr>
        <p:spPr>
          <a:xfrm>
            <a:off x="609480" y="273600"/>
            <a:ext cx="10972440" cy="11448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 bg1="lt1" tx1="dk1" bg2="dk2" tx2="lt2" accent1="accent1" accent2="accent2" accent3="accent3" accent4="accent4" accent5="accent5" accent6="accent6" hlink="hlink" folHlink="folHlink"/>
  <p:sldLayoutIdLst>
    <p:sldLayoutId id="214748365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30"/>
        <p:cNvGrpSpPr/>
        <p:nvPr/>
      </p:nvGrpSpPr>
      <p:grpSpPr>
        <a:xfrm>
          <a:off x="0" y="0"/>
          <a:ext cx="0" cy="0"/>
          <a:chOff x="0" y="0"/>
          <a:chExt cx="0" cy="0"/>
        </a:xfrm>
      </p:grpSpPr>
      <p:sp>
        <p:nvSpPr>
          <p:cNvPr id="31" name="Google Shape;31;p17"/>
          <p:cNvSpPr/>
          <p:nvPr/>
        </p:nvSpPr>
        <p:spPr>
          <a:xfrm>
            <a:off x="-360" y="-360"/>
            <a:ext cx="3572280" cy="6857640"/>
          </a:xfrm>
          <a:prstGeom prst="rect">
            <a:avLst/>
          </a:prstGeom>
          <a:solidFill>
            <a:srgbClr val="02628C"/>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pic>
        <p:nvPicPr>
          <p:cNvPr id="32" name="Google Shape;32;p17"/>
          <p:cNvPicPr preferRelativeResize="0"/>
          <p:nvPr/>
        </p:nvPicPr>
        <p:blipFill rotWithShape="1">
          <a:blip r:embed="rId3">
            <a:alphaModFix/>
          </a:blip>
          <a:srcRect l="6033" t="11288" r="49219" b="11286"/>
          <a:stretch/>
        </p:blipFill>
        <p:spPr>
          <a:xfrm>
            <a:off x="0" y="0"/>
            <a:ext cx="3572280" cy="6857640"/>
          </a:xfrm>
          <a:prstGeom prst="rect">
            <a:avLst/>
          </a:prstGeom>
          <a:noFill/>
          <a:ln>
            <a:noFill/>
          </a:ln>
        </p:spPr>
      </p:pic>
      <p:sp>
        <p:nvSpPr>
          <p:cNvPr id="33" name="Google Shape;33;p17"/>
          <p:cNvSpPr txBox="1">
            <a:spLocks noGrp="1"/>
          </p:cNvSpPr>
          <p:nvPr>
            <p:ph type="body" idx="1"/>
          </p:nvPr>
        </p:nvSpPr>
        <p:spPr>
          <a:xfrm>
            <a:off x="4100400" y="528480"/>
            <a:ext cx="7300440" cy="127116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4" name="Google Shape;34;p17"/>
          <p:cNvSpPr txBox="1">
            <a:spLocks noGrp="1"/>
          </p:cNvSpPr>
          <p:nvPr>
            <p:ph type="body" idx="2"/>
          </p:nvPr>
        </p:nvSpPr>
        <p:spPr>
          <a:xfrm>
            <a:off x="4100400" y="2400480"/>
            <a:ext cx="7300440" cy="212832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5" name="Google Shape;35;p17"/>
          <p:cNvSpPr txBox="1">
            <a:spLocks noGrp="1"/>
          </p:cNvSpPr>
          <p:nvPr>
            <p:ph type="body" idx="3"/>
          </p:nvPr>
        </p:nvSpPr>
        <p:spPr>
          <a:xfrm>
            <a:off x="284400" y="528480"/>
            <a:ext cx="2970360" cy="47988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36" name="Google Shape;36;p17"/>
          <p:cNvSpPr txBox="1">
            <a:spLocks noGrp="1"/>
          </p:cNvSpPr>
          <p:nvPr>
            <p:ph type="title"/>
          </p:nvPr>
        </p:nvSpPr>
        <p:spPr>
          <a:xfrm>
            <a:off x="609480" y="273600"/>
            <a:ext cx="10972440" cy="11448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files.unhcr.org/en/2022/bip-toolbox/2021-bip-guidelines-training-pack.pdf?_gl=1*1wvddnr*_rup_ga*MjY3NzgyMTM2LjE2OTE1ODg4NTU.*_rup_ga_EVDQTJ4LMY*MTY5MTY3ODM3MS40LjEuMTY5MTY4MDM5NS4wLjAuMA..*_ga*MjY3NzgyMTM2LjE2OTE1ODg4NTU.*_ga_X2YZPJ1XWR*MTY5MTY3ODM3MS40LjEuMTY5MTY4MDM5NS4wLjAuMA..#_ga=2.28288252.176421075.1691588855-267782136.1691588855"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hyperlink" Target="https://www.unhcr.org/what-we-do/reports-and-publications/handbooks-and-toolkits/bip-toolbox/form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alliancecpha.org/en/technical-materials/case-management-and-child-protection-guideline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https://www.refworld.org/docid/5c18d7254.htm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41"/>
        <p:cNvGrpSpPr/>
        <p:nvPr/>
      </p:nvGrpSpPr>
      <p:grpSpPr>
        <a:xfrm>
          <a:off x="0" y="0"/>
          <a:ext cx="0" cy="0"/>
          <a:chOff x="0" y="0"/>
          <a:chExt cx="0" cy="0"/>
        </a:xfrm>
      </p:grpSpPr>
      <p:sp>
        <p:nvSpPr>
          <p:cNvPr id="42" name="Google Shape;42;p1"/>
          <p:cNvSpPr txBox="1">
            <a:spLocks noGrp="1"/>
          </p:cNvSpPr>
          <p:nvPr>
            <p:ph type="body" idx="4294967295"/>
          </p:nvPr>
        </p:nvSpPr>
        <p:spPr>
          <a:xfrm>
            <a:off x="1754280" y="3013200"/>
            <a:ext cx="8838360" cy="205416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1400"/>
              <a:buFont typeface="Arial"/>
              <a:buNone/>
            </a:pPr>
            <a:r>
              <a:rPr lang="fr-FR" sz="1400" b="0" i="1" u="none" strike="noStrike" cap="none">
                <a:solidFill>
                  <a:schemeClr val="lt1"/>
                </a:solidFill>
                <a:latin typeface="Arial"/>
                <a:ea typeface="Arial"/>
                <a:cs typeface="Arial"/>
                <a:sym typeface="Arial"/>
              </a:rPr>
              <a:t> A la fin de la session, les participants seront capables de </a:t>
            </a:r>
            <a:r>
              <a:rPr lang="fr-FR" sz="1800" b="0" i="1" u="none" strike="noStrike" cap="none">
                <a:solidFill>
                  <a:schemeClr val="lt1"/>
                </a:solidFill>
                <a:latin typeface="Calibri"/>
                <a:ea typeface="Calibri"/>
                <a:cs typeface="Calibri"/>
                <a:sym typeface="Calibri"/>
              </a:rPr>
              <a:t>:</a:t>
            </a:r>
            <a:br>
              <a:rPr lang="fr-FR" sz="1800" b="0" i="0" u="none" strike="noStrike" cap="none">
                <a:solidFill>
                  <a:schemeClr val="lt1"/>
                </a:solidFill>
                <a:latin typeface="Arial"/>
                <a:ea typeface="Arial"/>
                <a:cs typeface="Arial"/>
                <a:sym typeface="Arial"/>
              </a:rPr>
            </a:br>
            <a:endParaRPr sz="1800" b="0" i="0" u="none" strike="noStrike" cap="none">
              <a:solidFill>
                <a:schemeClr val="lt1"/>
              </a:solidFill>
              <a:latin typeface="Arial"/>
              <a:ea typeface="Arial"/>
              <a:cs typeface="Arial"/>
              <a:sym typeface="Arial"/>
            </a:endParaRPr>
          </a:p>
          <a:p>
            <a:pPr marL="457200" marR="0" lvl="0" indent="-456840" algn="l" rtl="0">
              <a:lnSpc>
                <a:spcPct val="90000"/>
              </a:lnSpc>
              <a:spcBef>
                <a:spcPts val="0"/>
              </a:spcBef>
              <a:spcAft>
                <a:spcPts val="0"/>
              </a:spcAft>
              <a:buClr>
                <a:schemeClr val="lt1"/>
              </a:buClr>
              <a:buSzPts val="1800"/>
              <a:buFont typeface="Noto Sans Symbols"/>
              <a:buChar char="✔"/>
            </a:pPr>
            <a:r>
              <a:rPr lang="fr-FR" sz="1800" b="0" i="0" u="none" strike="noStrike" cap="none">
                <a:solidFill>
                  <a:schemeClr val="lt1"/>
                </a:solidFill>
                <a:latin typeface="Calibri"/>
                <a:ea typeface="Calibri"/>
                <a:cs typeface="Calibri"/>
                <a:sym typeface="Calibri"/>
              </a:rPr>
              <a:t>Décrire l'objectif de </a:t>
            </a:r>
            <a:r>
              <a:rPr lang="fr-FR" sz="1800">
                <a:solidFill>
                  <a:schemeClr val="lt1"/>
                </a:solidFill>
                <a:latin typeface="Calibri"/>
                <a:ea typeface="Calibri"/>
                <a:cs typeface="Calibri"/>
                <a:sym typeface="Calibri"/>
              </a:rPr>
              <a:t>l'Évaluation</a:t>
            </a:r>
            <a:r>
              <a:rPr lang="fr-FR" sz="1800" b="0" i="0" u="none" strike="noStrike" cap="none">
                <a:solidFill>
                  <a:schemeClr val="lt1"/>
                </a:solidFill>
                <a:latin typeface="Calibri"/>
                <a:ea typeface="Calibri"/>
                <a:cs typeface="Calibri"/>
                <a:sym typeface="Calibri"/>
              </a:rPr>
              <a:t> de l'Intérêt Supérieur et de la Détermination de l'Intérêt Supérieur et leur utilisation dans la Gestion de Cas des ENAS</a:t>
            </a:r>
            <a:br>
              <a:rPr lang="fr-FR" sz="1800" b="0" i="0" u="none" strike="noStrike" cap="none">
                <a:solidFill>
                  <a:schemeClr val="lt1"/>
                </a:solidFill>
                <a:latin typeface="Arial"/>
                <a:ea typeface="Arial"/>
                <a:cs typeface="Arial"/>
                <a:sym typeface="Arial"/>
              </a:rPr>
            </a:br>
            <a:r>
              <a:rPr lang="fr-FR" sz="1800" b="0" i="0" u="none" strike="noStrike" cap="none">
                <a:solidFill>
                  <a:schemeClr val="lt1"/>
                </a:solidFill>
                <a:latin typeface="Calibri"/>
                <a:ea typeface="Calibri"/>
                <a:cs typeface="Calibri"/>
                <a:sym typeface="Calibri"/>
              </a:rPr>
              <a:t> </a:t>
            </a:r>
            <a:endParaRPr sz="1800" b="0" i="0" u="none" strike="noStrike" cap="none">
              <a:solidFill>
                <a:schemeClr val="lt1"/>
              </a:solidFill>
              <a:latin typeface="Arial"/>
              <a:ea typeface="Arial"/>
              <a:cs typeface="Arial"/>
              <a:sym typeface="Arial"/>
            </a:endParaRPr>
          </a:p>
          <a:p>
            <a:pPr marL="457200" marR="0" lvl="0" indent="-456840" algn="l" rtl="0">
              <a:lnSpc>
                <a:spcPct val="90000"/>
              </a:lnSpc>
              <a:spcBef>
                <a:spcPts val="0"/>
              </a:spcBef>
              <a:spcAft>
                <a:spcPts val="0"/>
              </a:spcAft>
              <a:buClr>
                <a:schemeClr val="lt1"/>
              </a:buClr>
              <a:buSzPts val="1800"/>
              <a:buFont typeface="Noto Sans Symbols"/>
              <a:buChar char="✔"/>
            </a:pPr>
            <a:r>
              <a:rPr lang="fr-FR" sz="1800" b="0" i="0" u="none" strike="noStrike" cap="none">
                <a:solidFill>
                  <a:schemeClr val="lt1"/>
                </a:solidFill>
                <a:latin typeface="Calibri"/>
                <a:ea typeface="Calibri"/>
                <a:cs typeface="Calibri"/>
                <a:sym typeface="Calibri"/>
              </a:rPr>
              <a:t>Décrire en termes simples les principes clés et les composantes des protocoles de partage d'information</a:t>
            </a:r>
            <a:endParaRPr sz="1800" b="0" i="0" u="none" strike="noStrike" cap="none">
              <a:solidFill>
                <a:schemeClr val="lt1"/>
              </a:solidFill>
              <a:latin typeface="Arial"/>
              <a:ea typeface="Arial"/>
              <a:cs typeface="Arial"/>
              <a:sym typeface="Arial"/>
            </a:endParaRPr>
          </a:p>
          <a:p>
            <a:pPr marL="0" marR="0" lvl="0" indent="0" algn="ctr" rtl="0">
              <a:lnSpc>
                <a:spcPct val="90000"/>
              </a:lnSpc>
              <a:spcBef>
                <a:spcPts val="1001"/>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1"/>
          <p:cNvSpPr txBox="1">
            <a:spLocks noGrp="1"/>
          </p:cNvSpPr>
          <p:nvPr>
            <p:ph type="body" idx="4294967295"/>
          </p:nvPr>
        </p:nvSpPr>
        <p:spPr>
          <a:xfrm>
            <a:off x="777775" y="849250"/>
            <a:ext cx="10368300" cy="1855800"/>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00000"/>
              </a:buClr>
              <a:buSzPts val="3200"/>
              <a:buFont typeface="Arial"/>
              <a:buNone/>
            </a:pPr>
            <a:r>
              <a:rPr lang="fr-FR" sz="3200">
                <a:solidFill>
                  <a:schemeClr val="lt1"/>
                </a:solidFill>
                <a:latin typeface="Helvetica Neue"/>
                <a:ea typeface="Helvetica Neue"/>
                <a:cs typeface="Helvetica Neue"/>
                <a:sym typeface="Helvetica Neue"/>
              </a:rPr>
              <a:t>FORMATION DES FORMATEURS SUR LES </a:t>
            </a:r>
            <a:r>
              <a:rPr lang="fr-FR" sz="3200" i="0" u="none" strike="noStrike" cap="none">
                <a:solidFill>
                  <a:schemeClr val="lt1"/>
                </a:solidFill>
                <a:latin typeface="Helvetica Neue"/>
                <a:ea typeface="Helvetica Neue"/>
                <a:cs typeface="Helvetica Neue"/>
                <a:sym typeface="Helvetica Neue"/>
              </a:rPr>
              <a:t>ENAS</a:t>
            </a:r>
            <a:endParaRPr sz="3200" i="0" u="none" strike="noStrike" cap="none">
              <a:solidFill>
                <a:schemeClr val="lt1"/>
              </a:solidFill>
              <a:latin typeface="Helvetica Neue"/>
              <a:ea typeface="Helvetica Neue"/>
              <a:cs typeface="Helvetica Neue"/>
              <a:sym typeface="Helvetica Neue"/>
            </a:endParaRPr>
          </a:p>
          <a:p>
            <a:pPr marL="0" marR="0" lvl="0" indent="0" algn="ctr" rtl="0">
              <a:lnSpc>
                <a:spcPct val="90000"/>
              </a:lnSpc>
              <a:spcBef>
                <a:spcPts val="1001"/>
              </a:spcBef>
              <a:spcAft>
                <a:spcPts val="0"/>
              </a:spcAft>
              <a:buClr>
                <a:srgbClr val="000000"/>
              </a:buClr>
              <a:buSzPts val="3200"/>
              <a:buFont typeface="Arial"/>
              <a:buNone/>
            </a:pPr>
            <a:r>
              <a:rPr lang="fr-FR" sz="3200" i="0" u="none" strike="noStrike" cap="none">
                <a:solidFill>
                  <a:schemeClr val="lt1"/>
                </a:solidFill>
                <a:latin typeface="Helvetica Neue"/>
                <a:ea typeface="Helvetica Neue"/>
                <a:cs typeface="Helvetica Neue"/>
                <a:sym typeface="Helvetica Neue"/>
              </a:rPr>
              <a:t>Module 3.2 – EIS, DIS et Gestion de l'Information </a:t>
            </a:r>
            <a:endParaRPr sz="3200" i="0" u="none" strike="noStrike" cap="none">
              <a:solidFill>
                <a:schemeClr val="lt1"/>
              </a:solidFill>
              <a:latin typeface="Helvetica Neue"/>
              <a:ea typeface="Helvetica Neue"/>
              <a:cs typeface="Helvetica Neue"/>
              <a:sym typeface="Helvetica Neue"/>
            </a:endParaRPr>
          </a:p>
          <a:p>
            <a:pPr marL="0" marR="0" lvl="0" indent="0" algn="ctr" rtl="0">
              <a:lnSpc>
                <a:spcPct val="90000"/>
              </a:lnSpc>
              <a:spcBef>
                <a:spcPts val="1001"/>
              </a:spcBef>
              <a:spcAft>
                <a:spcPts val="0"/>
              </a:spcAft>
              <a:buClr>
                <a:schemeClr val="dk1"/>
              </a:buClr>
              <a:buSzPts val="3200"/>
              <a:buFont typeface="Arial"/>
              <a:buNone/>
            </a:pPr>
            <a:endParaRPr sz="3200" b="0" i="0" u="none" strike="noStrike" cap="none">
              <a:solidFill>
                <a:srgbClr val="000000"/>
              </a:solidFill>
              <a:latin typeface="Arial"/>
              <a:ea typeface="Arial"/>
              <a:cs typeface="Arial"/>
              <a:sym typeface="Arial"/>
            </a:endParaRPr>
          </a:p>
        </p:txBody>
      </p:sp>
      <p:pic>
        <p:nvPicPr>
          <p:cNvPr id="3" name="Picture 2" descr="A black background with white text&#10;&#10;AI-generated content may be incorrect.">
            <a:extLst>
              <a:ext uri="{FF2B5EF4-FFF2-40B4-BE49-F238E27FC236}">
                <a16:creationId xmlns:a16="http://schemas.microsoft.com/office/drawing/2014/main" id="{57C60775-4A0F-23B5-7431-263FAC6FF9BC}"/>
              </a:ext>
            </a:extLst>
          </p:cNvPr>
          <p:cNvPicPr>
            <a:picLocks noChangeAspect="1"/>
          </p:cNvPicPr>
          <p:nvPr/>
        </p:nvPicPr>
        <p:blipFill>
          <a:blip r:embed="rId3"/>
          <a:stretch>
            <a:fillRect/>
          </a:stretch>
        </p:blipFill>
        <p:spPr>
          <a:xfrm>
            <a:off x="8464731" y="5303290"/>
            <a:ext cx="3727269" cy="141573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grpSp>
        <p:nvGrpSpPr>
          <p:cNvPr id="136" name="Google Shape;136;p10"/>
          <p:cNvGrpSpPr/>
          <p:nvPr/>
        </p:nvGrpSpPr>
        <p:grpSpPr>
          <a:xfrm>
            <a:off x="3205080" y="1590840"/>
            <a:ext cx="4143960" cy="2969280"/>
            <a:chOff x="3205080" y="1590840"/>
            <a:chExt cx="4143960" cy="2969280"/>
          </a:xfrm>
        </p:grpSpPr>
        <p:sp>
          <p:nvSpPr>
            <p:cNvPr id="137" name="Google Shape;137;p10"/>
            <p:cNvSpPr/>
            <p:nvPr/>
          </p:nvSpPr>
          <p:spPr>
            <a:xfrm>
              <a:off x="3205080" y="1590840"/>
              <a:ext cx="4143960" cy="296928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38" name="Google Shape;138;p10"/>
            <p:cNvSpPr txBox="1"/>
            <p:nvPr/>
          </p:nvSpPr>
          <p:spPr>
            <a:xfrm>
              <a:off x="3205080" y="1590840"/>
              <a:ext cx="4143960" cy="29692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2400" b="0" u="none" strike="noStrike">
                <a:solidFill>
                  <a:srgbClr val="000000"/>
                </a:solidFill>
                <a:latin typeface="Arial"/>
                <a:ea typeface="Arial"/>
                <a:cs typeface="Arial"/>
                <a:sym typeface="Arial"/>
              </a:endParaRPr>
            </a:p>
            <a:p>
              <a:pPr marL="914400" marR="0" lvl="1" indent="-380520" algn="l" rtl="0">
                <a:lnSpc>
                  <a:spcPct val="100000"/>
                </a:lnSpc>
                <a:spcBef>
                  <a:spcPts val="0"/>
                </a:spcBef>
                <a:spcAft>
                  <a:spcPts val="0"/>
                </a:spcAft>
                <a:buClr>
                  <a:srgbClr val="02628C"/>
                </a:buClr>
                <a:buSzPts val="2000"/>
                <a:buFont typeface="Arial"/>
                <a:buChar char="•"/>
              </a:pPr>
              <a:r>
                <a:rPr lang="fr-FR" sz="2000" b="1" i="0" u="sng" strike="noStrike" cap="none">
                  <a:solidFill>
                    <a:srgbClr val="000000"/>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2021 UNHCR Best Interest Procedure Guidelines: Assessing and Determining the Best Interest of the Child</a:t>
              </a:r>
              <a:endParaRPr sz="2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000" b="0" u="none" strike="noStrike">
                <a:solidFill>
                  <a:srgbClr val="000000"/>
                </a:solidFill>
                <a:latin typeface="Arial"/>
                <a:ea typeface="Arial"/>
                <a:cs typeface="Arial"/>
                <a:sym typeface="Arial"/>
              </a:endParaRPr>
            </a:p>
            <a:p>
              <a:pPr marL="914400" marR="0" lvl="1" indent="-355319" algn="l" rtl="0">
                <a:lnSpc>
                  <a:spcPct val="100000"/>
                </a:lnSpc>
                <a:spcBef>
                  <a:spcPts val="0"/>
                </a:spcBef>
                <a:spcAft>
                  <a:spcPts val="0"/>
                </a:spcAft>
                <a:buClr>
                  <a:srgbClr val="02628C"/>
                </a:buClr>
                <a:buSzPts val="2000"/>
                <a:buFont typeface="Arial"/>
                <a:buChar char="•"/>
              </a:pPr>
              <a:r>
                <a:rPr lang="fr-FR" sz="2000" b="0" i="0" u="none" strike="noStrike" cap="none">
                  <a:solidFill>
                    <a:srgbClr val="000000"/>
                  </a:solidFill>
                  <a:latin typeface="Calibri"/>
                  <a:ea typeface="Calibri"/>
                  <a:cs typeface="Calibri"/>
                  <a:sym typeface="Calibri"/>
                </a:rPr>
                <a:t>Formulaires sur ce lien </a:t>
              </a:r>
              <a:r>
                <a:rPr lang="fr-FR" sz="2000" b="0" i="0" u="sng" strike="noStrike" cap="none">
                  <a:solidFill>
                    <a:srgbClr val="000000"/>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https://www.unhcr.org/what-we-do/reports-and-publications/handbooks-and-toolkits/bip-toolbox/forms</a:t>
              </a:r>
              <a:endParaRPr sz="20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800" b="0" u="none" strike="noStrike">
                <a:solidFill>
                  <a:srgbClr val="000000"/>
                </a:solidFill>
                <a:latin typeface="Arial"/>
                <a:ea typeface="Arial"/>
                <a:cs typeface="Arial"/>
                <a:sym typeface="Arial"/>
              </a:endParaRPr>
            </a:p>
          </p:txBody>
        </p:sp>
      </p:grpSp>
      <p:sp>
        <p:nvSpPr>
          <p:cNvPr id="139" name="Google Shape;139;p10"/>
          <p:cNvSpPr txBox="1">
            <a:spLocks noGrp="1"/>
          </p:cNvSpPr>
          <p:nvPr>
            <p:ph type="body" idx="4294967295"/>
          </p:nvPr>
        </p:nvSpPr>
        <p:spPr>
          <a:xfrm>
            <a:off x="3831480" y="264960"/>
            <a:ext cx="8359920" cy="861840"/>
          </a:xfrm>
          <a:prstGeom prst="rect">
            <a:avLst/>
          </a:prstGeom>
          <a:noFill/>
          <a:ln>
            <a:noFill/>
          </a:ln>
        </p:spPr>
        <p:txBody>
          <a:bodyPr spcFirstLastPara="1" wrap="square" lIns="91425" tIns="45700" rIns="91425" bIns="45700" anchor="t" anchorCtr="0">
            <a:noAutofit/>
          </a:bodyPr>
          <a:lstStyle/>
          <a:p>
            <a:pPr marL="228600" marR="0" lvl="0" indent="0" algn="l" rtl="0">
              <a:lnSpc>
                <a:spcPct val="90000"/>
              </a:lnSpc>
              <a:spcBef>
                <a:spcPts val="0"/>
              </a:spcBef>
              <a:spcAft>
                <a:spcPts val="0"/>
              </a:spcAft>
              <a:buClr>
                <a:srgbClr val="000000"/>
              </a:buClr>
              <a:buSzPts val="1400"/>
              <a:buFont typeface="Arial"/>
              <a:buNone/>
            </a:pPr>
            <a:r>
              <a:rPr lang="fr-FR" sz="3200" b="1">
                <a:solidFill>
                  <a:srgbClr val="026794"/>
                </a:solidFill>
                <a:latin typeface="Helvetica Neue"/>
                <a:ea typeface="Helvetica Neue"/>
                <a:cs typeface="Helvetica Neue"/>
                <a:sym typeface="Helvetica Neue"/>
              </a:rPr>
              <a:t>Ressources de formation du HCRNU sur la PIS </a:t>
            </a:r>
            <a:endParaRPr sz="3200" b="1">
              <a:solidFill>
                <a:srgbClr val="026794"/>
              </a:solidFill>
              <a:latin typeface="Helvetica Neue"/>
              <a:ea typeface="Helvetica Neue"/>
              <a:cs typeface="Helvetica Neue"/>
              <a:sym typeface="Helvetica Neue"/>
            </a:endParaRPr>
          </a:p>
          <a:p>
            <a:pPr marL="228600" marR="0" lvl="0" indent="0" algn="l" rtl="0">
              <a:lnSpc>
                <a:spcPct val="90000"/>
              </a:lnSpc>
              <a:spcBef>
                <a:spcPts val="0"/>
              </a:spcBef>
              <a:spcAft>
                <a:spcPts val="0"/>
              </a:spcAft>
              <a:buClr>
                <a:srgbClr val="000000"/>
              </a:buClr>
              <a:buSzPts val="1400"/>
              <a:buFont typeface="Arial"/>
              <a:buNone/>
            </a:pPr>
            <a:endParaRPr sz="1400">
              <a:solidFill>
                <a:srgbClr val="000000"/>
              </a:solidFill>
            </a:endParaRPr>
          </a:p>
        </p:txBody>
      </p:sp>
      <p:pic>
        <p:nvPicPr>
          <p:cNvPr id="140" name="Google Shape;140;p10"/>
          <p:cNvPicPr preferRelativeResize="0"/>
          <p:nvPr/>
        </p:nvPicPr>
        <p:blipFill rotWithShape="1">
          <a:blip r:embed="rId5">
            <a:alphaModFix/>
          </a:blip>
          <a:srcRect/>
          <a:stretch/>
        </p:blipFill>
        <p:spPr>
          <a:xfrm>
            <a:off x="7865280" y="1127160"/>
            <a:ext cx="3810240" cy="486828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2"/>
          <p:cNvSpPr txBox="1">
            <a:spLocks noGrp="1"/>
          </p:cNvSpPr>
          <p:nvPr>
            <p:ph type="body" idx="4294967295"/>
          </p:nvPr>
        </p:nvSpPr>
        <p:spPr>
          <a:xfrm>
            <a:off x="3845160" y="640440"/>
            <a:ext cx="8066520" cy="1010520"/>
          </a:xfrm>
          <a:prstGeom prst="rect">
            <a:avLst/>
          </a:prstGeom>
          <a:noFill/>
          <a:ln>
            <a:noFill/>
          </a:ln>
        </p:spPr>
        <p:txBody>
          <a:bodyPr spcFirstLastPara="1" wrap="square" lIns="91425" tIns="45700" rIns="91425" bIns="45700" anchor="t" anchorCtr="0">
            <a:noAutofit/>
          </a:bodyPr>
          <a:lstStyle/>
          <a:p>
            <a:pPr marL="228600" marR="0" lvl="0" indent="0" algn="l" rtl="0">
              <a:lnSpc>
                <a:spcPct val="90000"/>
              </a:lnSpc>
              <a:spcBef>
                <a:spcPts val="0"/>
              </a:spcBef>
              <a:spcAft>
                <a:spcPts val="0"/>
              </a:spcAft>
              <a:buClr>
                <a:srgbClr val="000000"/>
              </a:buClr>
              <a:buSzPts val="1400"/>
              <a:buFont typeface="Arial"/>
              <a:buNone/>
            </a:pPr>
            <a:r>
              <a:rPr lang="fr-FR" sz="1400" b="0" i="0" u="none" strike="noStrike" cap="none">
                <a:solidFill>
                  <a:srgbClr val="000000"/>
                </a:solidFill>
                <a:latin typeface="Helvetica Neue"/>
                <a:ea typeface="Helvetica Neue"/>
                <a:cs typeface="Helvetica Neue"/>
                <a:sym typeface="Helvetica Neue"/>
              </a:rPr>
              <a:t>Qu'est-ce que la Gestion de l'Information et la Gestion de Cas </a:t>
            </a:r>
            <a:endParaRPr sz="1400" b="0" i="0" u="none" strike="noStrike" cap="none">
              <a:solidFill>
                <a:srgbClr val="000000"/>
              </a:solidFill>
              <a:latin typeface="Arial"/>
              <a:ea typeface="Arial"/>
              <a:cs typeface="Arial"/>
              <a:sym typeface="Arial"/>
            </a:endParaRPr>
          </a:p>
        </p:txBody>
      </p:sp>
      <p:sp>
        <p:nvSpPr>
          <p:cNvPr id="50" name="Google Shape;50;p2"/>
          <p:cNvSpPr txBox="1">
            <a:spLocks noGrp="1"/>
          </p:cNvSpPr>
          <p:nvPr>
            <p:ph type="body" idx="4294967295"/>
          </p:nvPr>
        </p:nvSpPr>
        <p:spPr>
          <a:xfrm>
            <a:off x="3840480" y="2089800"/>
            <a:ext cx="8066880" cy="855720"/>
          </a:xfrm>
          <a:prstGeom prst="rect">
            <a:avLst/>
          </a:prstGeom>
          <a:noFill/>
          <a:ln>
            <a:noFill/>
          </a:ln>
        </p:spPr>
        <p:txBody>
          <a:bodyPr spcFirstLastPara="1" wrap="square" lIns="91425" tIns="45700" rIns="91425" bIns="45700" anchor="t" anchorCtr="0">
            <a:noAutofit/>
          </a:bodyPr>
          <a:lstStyle/>
          <a:p>
            <a:pPr marL="228600" marR="0" lvl="0" indent="0" algn="l" rtl="0">
              <a:lnSpc>
                <a:spcPct val="90000"/>
              </a:lnSpc>
              <a:spcBef>
                <a:spcPts val="0"/>
              </a:spcBef>
              <a:spcAft>
                <a:spcPts val="0"/>
              </a:spcAft>
              <a:buClr>
                <a:srgbClr val="000000"/>
              </a:buClr>
              <a:buSzPts val="1400"/>
              <a:buFont typeface="Arial"/>
              <a:buNone/>
            </a:pPr>
            <a:r>
              <a:rPr lang="fr-FR" sz="1400" b="1" i="0" u="none" strike="noStrike" cap="none">
                <a:solidFill>
                  <a:srgbClr val="000000"/>
                </a:solidFill>
                <a:latin typeface="Calibri"/>
                <a:ea typeface="Calibri"/>
                <a:cs typeface="Calibri"/>
                <a:sym typeface="Calibri"/>
              </a:rPr>
              <a:t>4 composantes</a:t>
            </a:r>
            <a:endParaRPr sz="1400" b="0" i="0" u="none" strike="noStrike" cap="none">
              <a:solidFill>
                <a:srgbClr val="000000"/>
              </a:solidFill>
              <a:latin typeface="Arial"/>
              <a:ea typeface="Arial"/>
              <a:cs typeface="Arial"/>
              <a:sym typeface="Arial"/>
            </a:endParaRPr>
          </a:p>
          <a:p>
            <a:pPr marL="228600" marR="0" lvl="0" indent="-77040" algn="l" rtl="0">
              <a:lnSpc>
                <a:spcPct val="90000"/>
              </a:lnSpc>
              <a:spcBef>
                <a:spcPts val="1001"/>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2"/>
          <p:cNvSpPr txBox="1">
            <a:spLocks noGrp="1"/>
          </p:cNvSpPr>
          <p:nvPr>
            <p:ph type="body" idx="4294967295"/>
          </p:nvPr>
        </p:nvSpPr>
        <p:spPr>
          <a:xfrm>
            <a:off x="284400" y="528480"/>
            <a:ext cx="2970360" cy="4798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fr-FR" sz="3200" b="1">
                <a:solidFill>
                  <a:schemeClr val="dk2"/>
                </a:solidFill>
                <a:latin typeface="Helvetica Neue"/>
                <a:ea typeface="Helvetica Neue"/>
                <a:cs typeface="Helvetica Neue"/>
                <a:sym typeface="Helvetica Neue"/>
              </a:rPr>
              <a:t>Gestion de l’Information pour la gestion de cas </a:t>
            </a:r>
            <a:endParaRPr sz="1000">
              <a:solidFill>
                <a:schemeClr val="dk2"/>
              </a:solidFill>
            </a:endParaRPr>
          </a:p>
        </p:txBody>
      </p:sp>
      <p:pic>
        <p:nvPicPr>
          <p:cNvPr id="52" name="Google Shape;52;p2"/>
          <p:cNvPicPr preferRelativeResize="0"/>
          <p:nvPr/>
        </p:nvPicPr>
        <p:blipFill rotWithShape="1">
          <a:blip r:embed="rId3">
            <a:alphaModFix/>
          </a:blip>
          <a:srcRect/>
          <a:stretch/>
        </p:blipFill>
        <p:spPr>
          <a:xfrm>
            <a:off x="4088880" y="4057920"/>
            <a:ext cx="1100160" cy="759960"/>
          </a:xfrm>
          <a:prstGeom prst="rect">
            <a:avLst/>
          </a:prstGeom>
          <a:noFill/>
          <a:ln>
            <a:noFill/>
          </a:ln>
        </p:spPr>
      </p:pic>
      <p:grpSp>
        <p:nvGrpSpPr>
          <p:cNvPr id="53" name="Google Shape;53;p2"/>
          <p:cNvGrpSpPr/>
          <p:nvPr/>
        </p:nvGrpSpPr>
        <p:grpSpPr>
          <a:xfrm>
            <a:off x="3724200" y="5256720"/>
            <a:ext cx="1828440" cy="1463400"/>
            <a:chOff x="3724200" y="5256720"/>
            <a:chExt cx="1828440" cy="1463400"/>
          </a:xfrm>
        </p:grpSpPr>
        <p:sp>
          <p:nvSpPr>
            <p:cNvPr id="54" name="Google Shape;54;p2"/>
            <p:cNvSpPr/>
            <p:nvPr/>
          </p:nvSpPr>
          <p:spPr>
            <a:xfrm>
              <a:off x="3724200" y="5256720"/>
              <a:ext cx="1828440" cy="146340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55" name="Google Shape;55;p2"/>
            <p:cNvSpPr txBox="1"/>
            <p:nvPr/>
          </p:nvSpPr>
          <p:spPr>
            <a:xfrm>
              <a:off x="3724200" y="5256720"/>
              <a:ext cx="1828440" cy="14634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fr-FR" sz="1800" b="0" u="none" strike="noStrike">
                  <a:solidFill>
                    <a:srgbClr val="000000"/>
                  </a:solidFill>
                  <a:latin typeface="Calibri"/>
                  <a:ea typeface="Calibri"/>
                  <a:cs typeface="Calibri"/>
                  <a:sym typeface="Calibri"/>
                </a:rPr>
                <a:t>Formulaires pour documenter les dossiers individuels;</a:t>
              </a:r>
              <a:endParaRPr sz="1800" b="0" u="none" strike="noStrike">
                <a:solidFill>
                  <a:srgbClr val="000000"/>
                </a:solidFill>
                <a:latin typeface="Arial"/>
                <a:ea typeface="Arial"/>
                <a:cs typeface="Arial"/>
                <a:sym typeface="Arial"/>
              </a:endParaRPr>
            </a:p>
            <a:p>
              <a:pPr marL="0" marR="0" lvl="0" indent="0" algn="ctr" rtl="0">
                <a:lnSpc>
                  <a:spcPct val="100000"/>
                </a:lnSpc>
                <a:spcBef>
                  <a:spcPts val="0"/>
                </a:spcBef>
                <a:spcAft>
                  <a:spcPts val="0"/>
                </a:spcAft>
                <a:buNone/>
              </a:pPr>
              <a:endParaRPr sz="1800" b="0" u="none" strike="noStrike">
                <a:solidFill>
                  <a:srgbClr val="000000"/>
                </a:solidFill>
                <a:latin typeface="Arial"/>
                <a:ea typeface="Arial"/>
                <a:cs typeface="Arial"/>
                <a:sym typeface="Arial"/>
              </a:endParaRPr>
            </a:p>
          </p:txBody>
        </p:sp>
      </p:grpSp>
      <p:grpSp>
        <p:nvGrpSpPr>
          <p:cNvPr id="56" name="Google Shape;56;p2"/>
          <p:cNvGrpSpPr/>
          <p:nvPr/>
        </p:nvGrpSpPr>
        <p:grpSpPr>
          <a:xfrm>
            <a:off x="5606640" y="5256720"/>
            <a:ext cx="1828500" cy="1200600"/>
            <a:chOff x="5606640" y="5256720"/>
            <a:chExt cx="1828500" cy="1200600"/>
          </a:xfrm>
        </p:grpSpPr>
        <p:sp>
          <p:nvSpPr>
            <p:cNvPr id="57" name="Google Shape;57;p2"/>
            <p:cNvSpPr/>
            <p:nvPr/>
          </p:nvSpPr>
          <p:spPr>
            <a:xfrm>
              <a:off x="5606640" y="5256720"/>
              <a:ext cx="1828440" cy="118908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58" name="Google Shape;58;p2"/>
            <p:cNvSpPr txBox="1"/>
            <p:nvPr/>
          </p:nvSpPr>
          <p:spPr>
            <a:xfrm>
              <a:off x="5606640" y="5256720"/>
              <a:ext cx="1828500" cy="12006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fr-FR" sz="1800" b="0" u="none" strike="noStrike">
                  <a:solidFill>
                    <a:srgbClr val="000000"/>
                  </a:solidFill>
                  <a:latin typeface="Calibri"/>
                  <a:ea typeface="Calibri"/>
                  <a:cs typeface="Calibri"/>
                  <a:sym typeface="Calibri"/>
                </a:rPr>
                <a:t>Évaluation d'impact sur la protection des données  </a:t>
              </a:r>
              <a:r>
                <a:rPr lang="fr-FR" sz="1800">
                  <a:solidFill>
                    <a:srgbClr val="545554"/>
                  </a:solidFill>
                  <a:latin typeface="Calibri"/>
                  <a:ea typeface="Calibri"/>
                  <a:cs typeface="Calibri"/>
                  <a:sym typeface="Calibri"/>
                </a:rPr>
                <a:t>(DPIA)</a:t>
              </a:r>
              <a:endParaRPr sz="1800" b="0" u="none" strike="noStrike">
                <a:solidFill>
                  <a:srgbClr val="000000"/>
                </a:solidFill>
                <a:latin typeface="Arial"/>
                <a:ea typeface="Arial"/>
                <a:cs typeface="Arial"/>
                <a:sym typeface="Arial"/>
              </a:endParaRPr>
            </a:p>
          </p:txBody>
        </p:sp>
      </p:grpSp>
      <p:grpSp>
        <p:nvGrpSpPr>
          <p:cNvPr id="59" name="Google Shape;59;p2"/>
          <p:cNvGrpSpPr/>
          <p:nvPr/>
        </p:nvGrpSpPr>
        <p:grpSpPr>
          <a:xfrm>
            <a:off x="7510680" y="5256720"/>
            <a:ext cx="2269800" cy="2031900"/>
            <a:chOff x="7510680" y="5256720"/>
            <a:chExt cx="2269800" cy="2031900"/>
          </a:xfrm>
        </p:grpSpPr>
        <p:sp>
          <p:nvSpPr>
            <p:cNvPr id="60" name="Google Shape;60;p2"/>
            <p:cNvSpPr/>
            <p:nvPr/>
          </p:nvSpPr>
          <p:spPr>
            <a:xfrm>
              <a:off x="7510680" y="5256720"/>
              <a:ext cx="2269800" cy="201204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61" name="Google Shape;61;p2"/>
            <p:cNvSpPr txBox="1"/>
            <p:nvPr/>
          </p:nvSpPr>
          <p:spPr>
            <a:xfrm>
              <a:off x="7510680" y="5256720"/>
              <a:ext cx="2269800" cy="20319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fr-FR" sz="1800" b="0" u="none" strike="noStrike">
                  <a:solidFill>
                    <a:srgbClr val="000000"/>
                  </a:solidFill>
                  <a:latin typeface="Calibri"/>
                  <a:ea typeface="Calibri"/>
                  <a:cs typeface="Calibri"/>
                  <a:sym typeface="Calibri"/>
                </a:rPr>
                <a:t>Protocole de Protection des données  et </a:t>
              </a:r>
              <a:r>
                <a:rPr lang="fr-FR" sz="1800">
                  <a:latin typeface="Calibri"/>
                  <a:ea typeface="Calibri"/>
                  <a:cs typeface="Calibri"/>
                  <a:sym typeface="Calibri"/>
                </a:rPr>
                <a:t>de </a:t>
              </a:r>
              <a:r>
                <a:rPr lang="fr-FR" sz="1800" b="0" u="none" strike="noStrike">
                  <a:solidFill>
                    <a:srgbClr val="000000"/>
                  </a:solidFill>
                  <a:latin typeface="Calibri"/>
                  <a:ea typeface="Calibri"/>
                  <a:cs typeface="Calibri"/>
                  <a:sym typeface="Calibri"/>
                </a:rPr>
                <a:t>partage d'informat</a:t>
              </a:r>
              <a:r>
                <a:rPr lang="fr-FR" sz="1800">
                  <a:latin typeface="Calibri"/>
                  <a:ea typeface="Calibri"/>
                  <a:cs typeface="Calibri"/>
                  <a:sym typeface="Calibri"/>
                </a:rPr>
                <a:t>ions </a:t>
              </a:r>
              <a:r>
                <a:rPr lang="fr-FR" sz="1800">
                  <a:solidFill>
                    <a:srgbClr val="545554"/>
                  </a:solidFill>
                  <a:latin typeface="Calibri"/>
                  <a:ea typeface="Calibri"/>
                  <a:cs typeface="Calibri"/>
                  <a:sym typeface="Calibri"/>
                </a:rPr>
                <a:t>(DPISP)</a:t>
              </a:r>
              <a:endParaRPr sz="1800">
                <a:solidFill>
                  <a:srgbClr val="545554"/>
                </a:solidFill>
                <a:latin typeface="Calibri"/>
                <a:ea typeface="Calibri"/>
                <a:cs typeface="Calibri"/>
                <a:sym typeface="Calibri"/>
              </a:endParaRPr>
            </a:p>
            <a:p>
              <a:pPr marL="0" marR="0" lvl="0" indent="0" algn="ctr" rtl="0">
                <a:lnSpc>
                  <a:spcPct val="100000"/>
                </a:lnSpc>
                <a:spcBef>
                  <a:spcPts val="0"/>
                </a:spcBef>
                <a:spcAft>
                  <a:spcPts val="0"/>
                </a:spcAft>
                <a:buNone/>
              </a:pPr>
              <a:endParaRPr sz="1800">
                <a:latin typeface="Calibri"/>
                <a:ea typeface="Calibri"/>
                <a:cs typeface="Calibri"/>
                <a:sym typeface="Calibri"/>
              </a:endParaRPr>
            </a:p>
            <a:p>
              <a:pPr marL="0" marR="0" lvl="0" indent="0" algn="ctr" rtl="0">
                <a:lnSpc>
                  <a:spcPct val="100000"/>
                </a:lnSpc>
                <a:spcBef>
                  <a:spcPts val="0"/>
                </a:spcBef>
                <a:spcAft>
                  <a:spcPts val="0"/>
                </a:spcAft>
                <a:buNone/>
              </a:pPr>
              <a:endParaRPr sz="1800" b="0" u="none" strike="noStrike">
                <a:solidFill>
                  <a:srgbClr val="000000"/>
                </a:solidFill>
                <a:latin typeface="Arial"/>
                <a:ea typeface="Arial"/>
                <a:cs typeface="Arial"/>
                <a:sym typeface="Arial"/>
              </a:endParaRPr>
            </a:p>
          </p:txBody>
        </p:sp>
      </p:grpSp>
      <p:grpSp>
        <p:nvGrpSpPr>
          <p:cNvPr id="62" name="Google Shape;62;p2"/>
          <p:cNvGrpSpPr/>
          <p:nvPr/>
        </p:nvGrpSpPr>
        <p:grpSpPr>
          <a:xfrm>
            <a:off x="9843480" y="5256720"/>
            <a:ext cx="1828440" cy="914760"/>
            <a:chOff x="9843480" y="5256720"/>
            <a:chExt cx="1828440" cy="914760"/>
          </a:xfrm>
        </p:grpSpPr>
        <p:sp>
          <p:nvSpPr>
            <p:cNvPr id="63" name="Google Shape;63;p2"/>
            <p:cNvSpPr/>
            <p:nvPr/>
          </p:nvSpPr>
          <p:spPr>
            <a:xfrm>
              <a:off x="9843480" y="5256720"/>
              <a:ext cx="1828440" cy="91476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64" name="Google Shape;64;p2"/>
            <p:cNvSpPr txBox="1"/>
            <p:nvPr/>
          </p:nvSpPr>
          <p:spPr>
            <a:xfrm>
              <a:off x="9843480" y="5256720"/>
              <a:ext cx="1828440" cy="91476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fr-FR" sz="1800" b="0" u="none" strike="noStrike">
                  <a:solidFill>
                    <a:srgbClr val="000000"/>
                  </a:solidFill>
                  <a:latin typeface="Calibri"/>
                  <a:ea typeface="Calibri"/>
                  <a:cs typeface="Calibri"/>
                  <a:sym typeface="Calibri"/>
                </a:rPr>
                <a:t>Système de Gestion de l'Information  </a:t>
              </a:r>
              <a:endParaRPr sz="1800" b="0" u="none" strike="noStrike">
                <a:solidFill>
                  <a:srgbClr val="000000"/>
                </a:solidFill>
                <a:latin typeface="Arial"/>
                <a:ea typeface="Arial"/>
                <a:cs typeface="Arial"/>
                <a:sym typeface="Arial"/>
              </a:endParaRPr>
            </a:p>
          </p:txBody>
        </p:sp>
      </p:grpSp>
      <p:pic>
        <p:nvPicPr>
          <p:cNvPr id="65" name="Google Shape;65;p2"/>
          <p:cNvPicPr preferRelativeResize="0"/>
          <p:nvPr/>
        </p:nvPicPr>
        <p:blipFill rotWithShape="1">
          <a:blip r:embed="rId4">
            <a:alphaModFix/>
          </a:blip>
          <a:srcRect/>
          <a:stretch/>
        </p:blipFill>
        <p:spPr>
          <a:xfrm>
            <a:off x="5915880" y="3971880"/>
            <a:ext cx="1325880" cy="932040"/>
          </a:xfrm>
          <a:prstGeom prst="rect">
            <a:avLst/>
          </a:prstGeom>
          <a:noFill/>
          <a:ln>
            <a:noFill/>
          </a:ln>
        </p:spPr>
      </p:pic>
      <p:grpSp>
        <p:nvGrpSpPr>
          <p:cNvPr id="66" name="Google Shape;66;p2"/>
          <p:cNvGrpSpPr/>
          <p:nvPr/>
        </p:nvGrpSpPr>
        <p:grpSpPr>
          <a:xfrm>
            <a:off x="8242560" y="4076640"/>
            <a:ext cx="910800" cy="725760"/>
            <a:chOff x="8242560" y="4076640"/>
            <a:chExt cx="910800" cy="725760"/>
          </a:xfrm>
        </p:grpSpPr>
        <p:sp>
          <p:nvSpPr>
            <p:cNvPr id="67" name="Google Shape;67;p2"/>
            <p:cNvSpPr/>
            <p:nvPr/>
          </p:nvSpPr>
          <p:spPr>
            <a:xfrm>
              <a:off x="8242560" y="4076640"/>
              <a:ext cx="910800" cy="725760"/>
            </a:xfrm>
            <a:custGeom>
              <a:avLst/>
              <a:gdLst/>
              <a:ahLst/>
              <a:cxnLst/>
              <a:rect l="l" t="t" r="r" b="b"/>
              <a:pathLst>
                <a:path w="2530" h="2016" extrusionOk="0">
                  <a:moveTo>
                    <a:pt x="0" y="893"/>
                  </a:moveTo>
                  <a:lnTo>
                    <a:pt x="230" y="893"/>
                  </a:lnTo>
                  <a:lnTo>
                    <a:pt x="230" y="437"/>
                  </a:lnTo>
                  <a:lnTo>
                    <a:pt x="274" y="354"/>
                  </a:lnTo>
                  <a:lnTo>
                    <a:pt x="340" y="280"/>
                  </a:lnTo>
                  <a:lnTo>
                    <a:pt x="405" y="226"/>
                  </a:lnTo>
                  <a:lnTo>
                    <a:pt x="455" y="185"/>
                  </a:lnTo>
                  <a:lnTo>
                    <a:pt x="518" y="146"/>
                  </a:lnTo>
                  <a:lnTo>
                    <a:pt x="594" y="114"/>
                  </a:lnTo>
                  <a:lnTo>
                    <a:pt x="685" y="80"/>
                  </a:lnTo>
                  <a:lnTo>
                    <a:pt x="764" y="58"/>
                  </a:lnTo>
                  <a:lnTo>
                    <a:pt x="874" y="33"/>
                  </a:lnTo>
                  <a:lnTo>
                    <a:pt x="980" y="18"/>
                  </a:lnTo>
                  <a:lnTo>
                    <a:pt x="1106" y="4"/>
                  </a:lnTo>
                  <a:lnTo>
                    <a:pt x="1240" y="0"/>
                  </a:lnTo>
                  <a:lnTo>
                    <a:pt x="1355" y="4"/>
                  </a:lnTo>
                  <a:lnTo>
                    <a:pt x="1446" y="10"/>
                  </a:lnTo>
                  <a:lnTo>
                    <a:pt x="1522" y="22"/>
                  </a:lnTo>
                  <a:lnTo>
                    <a:pt x="1610" y="37"/>
                  </a:lnTo>
                  <a:lnTo>
                    <a:pt x="1695" y="55"/>
                  </a:lnTo>
                  <a:lnTo>
                    <a:pt x="1722" y="62"/>
                  </a:lnTo>
                  <a:lnTo>
                    <a:pt x="1752" y="72"/>
                  </a:lnTo>
                  <a:lnTo>
                    <a:pt x="1774" y="79"/>
                  </a:lnTo>
                  <a:lnTo>
                    <a:pt x="1799" y="87"/>
                  </a:lnTo>
                  <a:lnTo>
                    <a:pt x="1804" y="89"/>
                  </a:lnTo>
                  <a:lnTo>
                    <a:pt x="1823" y="97"/>
                  </a:lnTo>
                  <a:lnTo>
                    <a:pt x="1842" y="105"/>
                  </a:lnTo>
                  <a:lnTo>
                    <a:pt x="1862" y="116"/>
                  </a:lnTo>
                  <a:lnTo>
                    <a:pt x="1883" y="126"/>
                  </a:lnTo>
                  <a:lnTo>
                    <a:pt x="1949" y="160"/>
                  </a:lnTo>
                  <a:lnTo>
                    <a:pt x="1990" y="185"/>
                  </a:lnTo>
                  <a:lnTo>
                    <a:pt x="2045" y="218"/>
                  </a:lnTo>
                  <a:lnTo>
                    <a:pt x="2089" y="260"/>
                  </a:lnTo>
                  <a:lnTo>
                    <a:pt x="2127" y="296"/>
                  </a:lnTo>
                  <a:lnTo>
                    <a:pt x="2168" y="337"/>
                  </a:lnTo>
                  <a:lnTo>
                    <a:pt x="2201" y="383"/>
                  </a:lnTo>
                  <a:lnTo>
                    <a:pt x="2234" y="437"/>
                  </a:lnTo>
                  <a:lnTo>
                    <a:pt x="2256" y="482"/>
                  </a:lnTo>
                  <a:lnTo>
                    <a:pt x="2258" y="893"/>
                  </a:lnTo>
                  <a:lnTo>
                    <a:pt x="2530" y="893"/>
                  </a:lnTo>
                  <a:lnTo>
                    <a:pt x="2530" y="1515"/>
                  </a:lnTo>
                  <a:lnTo>
                    <a:pt x="2508" y="1598"/>
                  </a:lnTo>
                  <a:lnTo>
                    <a:pt x="2464" y="1665"/>
                  </a:lnTo>
                  <a:lnTo>
                    <a:pt x="2420" y="1709"/>
                  </a:lnTo>
                  <a:lnTo>
                    <a:pt x="2382" y="1754"/>
                  </a:lnTo>
                  <a:lnTo>
                    <a:pt x="2332" y="1798"/>
                  </a:lnTo>
                  <a:lnTo>
                    <a:pt x="2269" y="1843"/>
                  </a:lnTo>
                  <a:lnTo>
                    <a:pt x="2201" y="1883"/>
                  </a:lnTo>
                  <a:lnTo>
                    <a:pt x="2113" y="1915"/>
                  </a:lnTo>
                  <a:lnTo>
                    <a:pt x="2020" y="1943"/>
                  </a:lnTo>
                  <a:lnTo>
                    <a:pt x="1933" y="1971"/>
                  </a:lnTo>
                  <a:lnTo>
                    <a:pt x="1818" y="1993"/>
                  </a:lnTo>
                  <a:lnTo>
                    <a:pt x="1730" y="2004"/>
                  </a:lnTo>
                  <a:lnTo>
                    <a:pt x="1596" y="2016"/>
                  </a:lnTo>
                  <a:lnTo>
                    <a:pt x="975" y="2015"/>
                  </a:lnTo>
                  <a:lnTo>
                    <a:pt x="832" y="2004"/>
                  </a:lnTo>
                  <a:lnTo>
                    <a:pt x="707" y="1984"/>
                  </a:lnTo>
                  <a:lnTo>
                    <a:pt x="583" y="1962"/>
                  </a:lnTo>
                  <a:lnTo>
                    <a:pt x="460" y="1932"/>
                  </a:lnTo>
                  <a:lnTo>
                    <a:pt x="373" y="1897"/>
                  </a:lnTo>
                  <a:lnTo>
                    <a:pt x="315" y="1872"/>
                  </a:lnTo>
                  <a:lnTo>
                    <a:pt x="258" y="1834"/>
                  </a:lnTo>
                  <a:lnTo>
                    <a:pt x="208" y="1805"/>
                  </a:lnTo>
                  <a:lnTo>
                    <a:pt x="165" y="1775"/>
                  </a:lnTo>
                  <a:lnTo>
                    <a:pt x="115" y="1737"/>
                  </a:lnTo>
                  <a:lnTo>
                    <a:pt x="77" y="1698"/>
                  </a:lnTo>
                  <a:lnTo>
                    <a:pt x="28" y="1643"/>
                  </a:lnTo>
                  <a:lnTo>
                    <a:pt x="9" y="1584"/>
                  </a:lnTo>
                  <a:lnTo>
                    <a:pt x="0" y="1532"/>
                  </a:lnTo>
                  <a:lnTo>
                    <a:pt x="0" y="893"/>
                  </a:lnTo>
                  <a:moveTo>
                    <a:pt x="707" y="891"/>
                  </a:moveTo>
                  <a:lnTo>
                    <a:pt x="707" y="484"/>
                  </a:lnTo>
                  <a:lnTo>
                    <a:pt x="718" y="455"/>
                  </a:lnTo>
                  <a:lnTo>
                    <a:pt x="731" y="430"/>
                  </a:lnTo>
                  <a:lnTo>
                    <a:pt x="756" y="405"/>
                  </a:lnTo>
                  <a:lnTo>
                    <a:pt x="775" y="379"/>
                  </a:lnTo>
                  <a:lnTo>
                    <a:pt x="800" y="360"/>
                  </a:lnTo>
                  <a:lnTo>
                    <a:pt x="849" y="326"/>
                  </a:lnTo>
                  <a:lnTo>
                    <a:pt x="912" y="304"/>
                  </a:lnTo>
                  <a:lnTo>
                    <a:pt x="978" y="279"/>
                  </a:lnTo>
                  <a:lnTo>
                    <a:pt x="1051" y="262"/>
                  </a:lnTo>
                  <a:lnTo>
                    <a:pt x="1125" y="250"/>
                  </a:lnTo>
                  <a:lnTo>
                    <a:pt x="1224" y="243"/>
                  </a:lnTo>
                  <a:lnTo>
                    <a:pt x="1298" y="246"/>
                  </a:lnTo>
                  <a:lnTo>
                    <a:pt x="1399" y="258"/>
                  </a:lnTo>
                  <a:lnTo>
                    <a:pt x="1462" y="268"/>
                  </a:lnTo>
                  <a:lnTo>
                    <a:pt x="1519" y="280"/>
                  </a:lnTo>
                  <a:lnTo>
                    <a:pt x="1552" y="296"/>
                  </a:lnTo>
                  <a:lnTo>
                    <a:pt x="1602" y="312"/>
                  </a:lnTo>
                  <a:lnTo>
                    <a:pt x="1621" y="325"/>
                  </a:lnTo>
                  <a:lnTo>
                    <a:pt x="1643" y="337"/>
                  </a:lnTo>
                  <a:lnTo>
                    <a:pt x="1670" y="351"/>
                  </a:lnTo>
                  <a:lnTo>
                    <a:pt x="1686" y="367"/>
                  </a:lnTo>
                  <a:lnTo>
                    <a:pt x="1708" y="380"/>
                  </a:lnTo>
                  <a:lnTo>
                    <a:pt x="1733" y="400"/>
                  </a:lnTo>
                  <a:lnTo>
                    <a:pt x="1744" y="421"/>
                  </a:lnTo>
                  <a:lnTo>
                    <a:pt x="1758" y="443"/>
                  </a:lnTo>
                  <a:lnTo>
                    <a:pt x="1774" y="467"/>
                  </a:lnTo>
                  <a:lnTo>
                    <a:pt x="1782" y="484"/>
                  </a:lnTo>
                  <a:lnTo>
                    <a:pt x="1782" y="891"/>
                  </a:lnTo>
                  <a:lnTo>
                    <a:pt x="707" y="891"/>
                  </a:lnTo>
                  <a:close/>
                </a:path>
              </a:pathLst>
            </a:custGeom>
            <a:solidFill>
              <a:srgbClr val="C0C0C0"/>
            </a:solidFill>
            <a:ln w="38150" cap="flat" cmpd="sng">
              <a:solidFill>
                <a:srgbClr val="000000"/>
              </a:solidFill>
              <a:prstDash val="solid"/>
              <a:miter lim="8000"/>
              <a:headEnd type="none" w="sm" len="sm"/>
              <a:tailEnd type="none" w="sm" len="sm"/>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68" name="Google Shape;68;p2"/>
            <p:cNvSpPr/>
            <p:nvPr/>
          </p:nvSpPr>
          <p:spPr>
            <a:xfrm>
              <a:off x="8242560" y="4398120"/>
              <a:ext cx="910800" cy="0"/>
            </a:xfrm>
            <a:custGeom>
              <a:avLst/>
              <a:gdLst/>
              <a:ahLst/>
              <a:cxnLst/>
              <a:rect l="l" t="t" r="r" b="b"/>
              <a:pathLst>
                <a:path w="2530" h="120000" extrusionOk="0">
                  <a:moveTo>
                    <a:pt x="0" y="0"/>
                  </a:moveTo>
                  <a:lnTo>
                    <a:pt x="2530" y="0"/>
                  </a:lnTo>
                  <a:lnTo>
                    <a:pt x="0" y="0"/>
                  </a:lnTo>
                  <a:close/>
                </a:path>
              </a:pathLst>
            </a:custGeom>
            <a:solidFill>
              <a:srgbClr val="C0C0C0"/>
            </a:solidFill>
            <a:ln w="38150" cap="flat" cmpd="sng">
              <a:solidFill>
                <a:srgbClr val="000000"/>
              </a:solidFill>
              <a:prstDash val="solid"/>
              <a:miter lim="8000"/>
              <a:headEnd type="none" w="sm" len="sm"/>
              <a:tailEnd type="none" w="sm" len="sm"/>
            </a:ln>
          </p:spPr>
          <p:txBody>
            <a:bodyPr spcFirstLastPara="1" wrap="square" lIns="91425" tIns="0" rIns="91425" bIns="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69" name="Google Shape;69;p2"/>
            <p:cNvSpPr/>
            <p:nvPr/>
          </p:nvSpPr>
          <p:spPr>
            <a:xfrm>
              <a:off x="8647560" y="4601520"/>
              <a:ext cx="110520" cy="122040"/>
            </a:xfrm>
            <a:custGeom>
              <a:avLst/>
              <a:gdLst/>
              <a:ahLst/>
              <a:cxnLst/>
              <a:rect l="l" t="t" r="r" b="b"/>
              <a:pathLst>
                <a:path w="307" h="339" extrusionOk="0">
                  <a:moveTo>
                    <a:pt x="238" y="133"/>
                  </a:moveTo>
                  <a:lnTo>
                    <a:pt x="307" y="339"/>
                  </a:lnTo>
                  <a:lnTo>
                    <a:pt x="0" y="339"/>
                  </a:lnTo>
                  <a:lnTo>
                    <a:pt x="74" y="135"/>
                  </a:lnTo>
                  <a:lnTo>
                    <a:pt x="41" y="121"/>
                  </a:lnTo>
                  <a:lnTo>
                    <a:pt x="17" y="97"/>
                  </a:lnTo>
                  <a:lnTo>
                    <a:pt x="11" y="68"/>
                  </a:lnTo>
                  <a:lnTo>
                    <a:pt x="19" y="46"/>
                  </a:lnTo>
                  <a:lnTo>
                    <a:pt x="41" y="31"/>
                  </a:lnTo>
                  <a:lnTo>
                    <a:pt x="58" y="18"/>
                  </a:lnTo>
                  <a:lnTo>
                    <a:pt x="85" y="10"/>
                  </a:lnTo>
                  <a:lnTo>
                    <a:pt x="118" y="1"/>
                  </a:lnTo>
                  <a:lnTo>
                    <a:pt x="159" y="0"/>
                  </a:lnTo>
                  <a:lnTo>
                    <a:pt x="192" y="4"/>
                  </a:lnTo>
                  <a:lnTo>
                    <a:pt x="230" y="10"/>
                  </a:lnTo>
                  <a:lnTo>
                    <a:pt x="263" y="25"/>
                  </a:lnTo>
                  <a:lnTo>
                    <a:pt x="279" y="38"/>
                  </a:lnTo>
                  <a:lnTo>
                    <a:pt x="296" y="51"/>
                  </a:lnTo>
                  <a:lnTo>
                    <a:pt x="299" y="68"/>
                  </a:lnTo>
                  <a:lnTo>
                    <a:pt x="288" y="97"/>
                  </a:lnTo>
                  <a:lnTo>
                    <a:pt x="274" y="110"/>
                  </a:lnTo>
                  <a:lnTo>
                    <a:pt x="258" y="121"/>
                  </a:lnTo>
                  <a:lnTo>
                    <a:pt x="238" y="133"/>
                  </a:lnTo>
                  <a:close/>
                </a:path>
              </a:pathLst>
            </a:custGeom>
            <a:solidFill>
              <a:srgbClr val="C0C0C0"/>
            </a:solidFill>
            <a:ln w="38150" cap="flat" cmpd="sng">
              <a:solidFill>
                <a:srgbClr val="000000"/>
              </a:solidFill>
              <a:prstDash val="solid"/>
              <a:miter lim="8000"/>
              <a:headEnd type="none" w="sm" len="sm"/>
              <a:tailEnd type="none" w="sm" len="sm"/>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grpSp>
      <p:pic>
        <p:nvPicPr>
          <p:cNvPr id="70" name="Google Shape;70;p2"/>
          <p:cNvPicPr preferRelativeResize="0"/>
          <p:nvPr/>
        </p:nvPicPr>
        <p:blipFill rotWithShape="1">
          <a:blip r:embed="rId5">
            <a:alphaModFix/>
          </a:blip>
          <a:srcRect/>
          <a:stretch/>
        </p:blipFill>
        <p:spPr>
          <a:xfrm>
            <a:off x="10151280" y="3971880"/>
            <a:ext cx="996480" cy="7632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3"/>
          <p:cNvSpPr txBox="1">
            <a:spLocks noGrp="1"/>
          </p:cNvSpPr>
          <p:nvPr>
            <p:ph type="body" idx="4294967295"/>
          </p:nvPr>
        </p:nvSpPr>
        <p:spPr>
          <a:xfrm>
            <a:off x="6159960" y="1769760"/>
            <a:ext cx="5794200" cy="4942080"/>
          </a:xfrm>
          <a:prstGeom prst="rect">
            <a:avLst/>
          </a:prstGeom>
          <a:noFill/>
          <a:ln>
            <a:noFill/>
          </a:ln>
        </p:spPr>
        <p:txBody>
          <a:bodyPr spcFirstLastPara="1" wrap="square" lIns="91425" tIns="45700" rIns="91425" bIns="45700" anchor="t" anchorCtr="0">
            <a:noAutofit/>
          </a:bodyPr>
          <a:lstStyle/>
          <a:p>
            <a:pPr marL="228600" marR="0" lvl="0" indent="-228600" algn="just" rtl="0">
              <a:lnSpc>
                <a:spcPct val="115000"/>
              </a:lnSpc>
              <a:spcBef>
                <a:spcPts val="0"/>
              </a:spcBef>
              <a:spcAft>
                <a:spcPts val="0"/>
              </a:spcAft>
              <a:buClr>
                <a:srgbClr val="545554"/>
              </a:buClr>
              <a:buSzPts val="1900"/>
              <a:buFont typeface="Arial"/>
              <a:buChar char="•"/>
            </a:pPr>
            <a:r>
              <a:rPr lang="fr-FR" sz="1900" b="1" i="0" u="none" strike="noStrike" cap="none">
                <a:solidFill>
                  <a:srgbClr val="000000"/>
                </a:solidFill>
                <a:latin typeface="Calibri"/>
                <a:ea typeface="Calibri"/>
                <a:cs typeface="Calibri"/>
                <a:sym typeface="Calibri"/>
              </a:rPr>
              <a:t>Standard 5 : Gestion de l'Information (p. 97) </a:t>
            </a:r>
            <a:r>
              <a:rPr lang="fr-FR" sz="1900" b="0" i="0" u="none" strike="noStrike" cap="none">
                <a:solidFill>
                  <a:srgbClr val="000000"/>
                </a:solidFill>
                <a:latin typeface="Calibri"/>
                <a:ea typeface="Calibri"/>
                <a:cs typeface="Calibri"/>
                <a:sym typeface="Calibri"/>
              </a:rPr>
              <a:t>“Des informations à jour nécessaires pour la protection de l'enfant sont recueillies, traitées/analysées et partagées en accord avec les principes internationaux  de la protection de l'enfance et dans le plein respect de la confidentialité, de la protection des données et  des protocoles de partage d'information.”</a:t>
            </a:r>
            <a:endParaRPr sz="1900" b="0" i="0" u="none" strike="noStrike" cap="none">
              <a:solidFill>
                <a:srgbClr val="000000"/>
              </a:solidFill>
              <a:latin typeface="Arial"/>
              <a:ea typeface="Arial"/>
              <a:cs typeface="Arial"/>
              <a:sym typeface="Arial"/>
            </a:endParaRPr>
          </a:p>
          <a:p>
            <a:pPr marL="228600" marR="0" lvl="0" indent="-228600" algn="just" rtl="0">
              <a:lnSpc>
                <a:spcPct val="115000"/>
              </a:lnSpc>
              <a:spcBef>
                <a:spcPts val="1000"/>
              </a:spcBef>
              <a:spcAft>
                <a:spcPts val="0"/>
              </a:spcAft>
              <a:buClr>
                <a:srgbClr val="545554"/>
              </a:buClr>
              <a:buSzPts val="1900"/>
              <a:buFont typeface="Arial"/>
              <a:buChar char="•"/>
            </a:pPr>
            <a:r>
              <a:rPr lang="fr-FR" sz="1900" b="1" i="0" u="none" strike="noStrike" cap="none">
                <a:solidFill>
                  <a:srgbClr val="000000"/>
                </a:solidFill>
                <a:latin typeface="Calibri"/>
                <a:ea typeface="Calibri"/>
                <a:cs typeface="Calibri"/>
                <a:sym typeface="Calibri"/>
              </a:rPr>
              <a:t>Standard 18 : Gestion de Cas (p. 222) </a:t>
            </a:r>
            <a:r>
              <a:rPr lang="fr-FR" sz="1900" b="0" i="0" u="none" strike="noStrike" cap="none">
                <a:solidFill>
                  <a:srgbClr val="000000"/>
                </a:solidFill>
                <a:latin typeface="Calibri"/>
                <a:ea typeface="Calibri"/>
                <a:cs typeface="Calibri"/>
                <a:sym typeface="Calibri"/>
              </a:rPr>
              <a:t>“Les familles et les enfants confrontés à des problèmes de protection de l'enfance dans les contextes humanitaires sont identifiés et bénéficient du soutien nécessaire adapté à leurs besoins par le biais de la gestion de cas individualisée, y compris un soutien individuel direct et une mise en relation avec les prestataires de service pertinents.”</a:t>
            </a:r>
            <a:endParaRPr sz="1900" b="0" i="0" u="none" strike="noStrike" cap="none">
              <a:solidFill>
                <a:srgbClr val="000000"/>
              </a:solidFill>
              <a:latin typeface="Arial"/>
              <a:ea typeface="Arial"/>
              <a:cs typeface="Arial"/>
              <a:sym typeface="Arial"/>
            </a:endParaRPr>
          </a:p>
        </p:txBody>
      </p:sp>
      <p:sp>
        <p:nvSpPr>
          <p:cNvPr id="76" name="Google Shape;76;p3"/>
          <p:cNvSpPr txBox="1">
            <a:spLocks noGrp="1"/>
          </p:cNvSpPr>
          <p:nvPr>
            <p:ph type="body" idx="4294967295"/>
          </p:nvPr>
        </p:nvSpPr>
        <p:spPr>
          <a:xfrm>
            <a:off x="284400" y="528480"/>
            <a:ext cx="3147840" cy="4798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endParaRPr sz="3600" b="1">
              <a:solidFill>
                <a:srgbClr val="FFFFFF"/>
              </a:solidFill>
              <a:latin typeface="Helvetica Neue"/>
              <a:ea typeface="Helvetica Neue"/>
              <a:cs typeface="Helvetica Neue"/>
              <a:sym typeface="Helvetica Neue"/>
            </a:endParaRPr>
          </a:p>
          <a:p>
            <a:pPr marL="0" lvl="0" indent="0" algn="l" rtl="0">
              <a:spcBef>
                <a:spcPts val="0"/>
              </a:spcBef>
              <a:spcAft>
                <a:spcPts val="0"/>
              </a:spcAft>
              <a:buClr>
                <a:schemeClr val="dk1"/>
              </a:buClr>
              <a:buSzPts val="1100"/>
              <a:buFont typeface="Arial"/>
              <a:buNone/>
            </a:pPr>
            <a:r>
              <a:rPr lang="fr-FR" sz="3200" b="1">
                <a:latin typeface="Helvetica Neue"/>
                <a:ea typeface="Helvetica Neue"/>
                <a:cs typeface="Helvetica Neue"/>
                <a:sym typeface="Helvetica Neue"/>
              </a:rPr>
              <a:t>Gestion de l’Information pour la gestion de cas dans les SMPE</a:t>
            </a:r>
            <a:endParaRPr sz="1000"/>
          </a:p>
          <a:p>
            <a:pPr marL="0" lvl="0" indent="0" algn="l" rtl="0">
              <a:spcBef>
                <a:spcPts val="0"/>
              </a:spcBef>
              <a:spcAft>
                <a:spcPts val="0"/>
              </a:spcAft>
              <a:buClr>
                <a:schemeClr val="dk1"/>
              </a:buClr>
              <a:buSzPts val="1100"/>
              <a:buFont typeface="Arial"/>
              <a:buNone/>
            </a:pPr>
            <a:endParaRPr sz="3600" b="1">
              <a:solidFill>
                <a:srgbClr val="FFFFFF"/>
              </a:solidFill>
              <a:latin typeface="Helvetica Neue"/>
              <a:ea typeface="Helvetica Neue"/>
              <a:cs typeface="Helvetica Neue"/>
              <a:sym typeface="Helvetica Neue"/>
            </a:endParaRPr>
          </a:p>
        </p:txBody>
      </p:sp>
      <p:grpSp>
        <p:nvGrpSpPr>
          <p:cNvPr id="77" name="Google Shape;77;p3"/>
          <p:cNvGrpSpPr/>
          <p:nvPr/>
        </p:nvGrpSpPr>
        <p:grpSpPr>
          <a:xfrm>
            <a:off x="4205880" y="1123200"/>
            <a:ext cx="1275840" cy="640440"/>
            <a:chOff x="4205880" y="1123200"/>
            <a:chExt cx="1275840" cy="640440"/>
          </a:xfrm>
        </p:grpSpPr>
        <p:sp>
          <p:nvSpPr>
            <p:cNvPr id="78" name="Google Shape;78;p3"/>
            <p:cNvSpPr/>
            <p:nvPr/>
          </p:nvSpPr>
          <p:spPr>
            <a:xfrm>
              <a:off x="4205880" y="1123200"/>
              <a:ext cx="1275840" cy="64044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79" name="Google Shape;79;p3"/>
            <p:cNvSpPr txBox="1"/>
            <p:nvPr/>
          </p:nvSpPr>
          <p:spPr>
            <a:xfrm>
              <a:off x="4205880" y="1123200"/>
              <a:ext cx="1275840" cy="64044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1800" b="0" u="none" strike="noStrike">
                  <a:solidFill>
                    <a:srgbClr val="000000"/>
                  </a:solidFill>
                  <a:latin typeface="Calibri"/>
                  <a:ea typeface="Calibri"/>
                  <a:cs typeface="Calibri"/>
                  <a:sym typeface="Calibri"/>
                </a:rPr>
                <a:t>Internal Systems</a:t>
              </a:r>
              <a:endParaRPr sz="1800" b="0" u="none" strike="noStrike">
                <a:solidFill>
                  <a:srgbClr val="000000"/>
                </a:solidFill>
                <a:latin typeface="Arial"/>
                <a:ea typeface="Arial"/>
                <a:cs typeface="Arial"/>
                <a:sym typeface="Arial"/>
              </a:endParaRPr>
            </a:p>
          </p:txBody>
        </p:sp>
      </p:grpSp>
      <p:pic>
        <p:nvPicPr>
          <p:cNvPr id="80" name="Google Shape;80;p3"/>
          <p:cNvPicPr preferRelativeResize="0"/>
          <p:nvPr/>
        </p:nvPicPr>
        <p:blipFill>
          <a:blip r:embed="rId3">
            <a:alphaModFix/>
          </a:blip>
          <a:stretch>
            <a:fillRect/>
          </a:stretch>
        </p:blipFill>
        <p:spPr>
          <a:xfrm>
            <a:off x="3656452" y="1123194"/>
            <a:ext cx="2374687" cy="327748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4"/>
          <p:cNvSpPr txBox="1">
            <a:spLocks noGrp="1"/>
          </p:cNvSpPr>
          <p:nvPr>
            <p:ph type="body" idx="4294967295"/>
          </p:nvPr>
        </p:nvSpPr>
        <p:spPr>
          <a:xfrm>
            <a:off x="3863650" y="152274"/>
            <a:ext cx="4464600" cy="6858000"/>
          </a:xfrm>
          <a:prstGeom prst="rect">
            <a:avLst/>
          </a:prstGeom>
          <a:noFill/>
          <a:ln>
            <a:noFill/>
          </a:ln>
        </p:spPr>
        <p:txBody>
          <a:bodyPr spcFirstLastPara="1" wrap="square" lIns="91425" tIns="45700" rIns="91425" bIns="45700" anchor="t" anchorCtr="0">
            <a:noAutofit/>
          </a:bodyPr>
          <a:lstStyle/>
          <a:p>
            <a:pPr marL="228600" marR="0" lvl="0" indent="0" algn="l" rtl="0">
              <a:lnSpc>
                <a:spcPct val="106000"/>
              </a:lnSpc>
              <a:spcBef>
                <a:spcPts val="0"/>
              </a:spcBef>
              <a:spcAft>
                <a:spcPts val="0"/>
              </a:spcAft>
              <a:buClr>
                <a:srgbClr val="000000"/>
              </a:buClr>
              <a:buSzPts val="1900"/>
              <a:buFont typeface="Arial"/>
              <a:buNone/>
            </a:pPr>
            <a:r>
              <a:rPr lang="fr-FR" sz="1900" b="0" i="0" u="none" strike="noStrike" cap="none">
                <a:solidFill>
                  <a:srgbClr val="000000"/>
                </a:solidFill>
                <a:latin typeface="Calibri"/>
                <a:ea typeface="Calibri"/>
                <a:cs typeface="Calibri"/>
                <a:sym typeface="Calibri"/>
              </a:rPr>
              <a:t>Les Directives sur la  Gestion de Cas</a:t>
            </a:r>
            <a:r>
              <a:rPr lang="fr-FR" sz="1900" b="1" i="0" u="sng" strike="noStrike" cap="none">
                <a:solidFill>
                  <a:srgbClr val="000000"/>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 </a:t>
            </a:r>
            <a:r>
              <a:rPr lang="fr-FR" sz="1900" b="0" i="0" u="sng" strike="noStrike" cap="none">
                <a:solidFill>
                  <a:srgbClr val="000000"/>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Inter-agency Guidelines for Case Management and Child Protection</a:t>
            </a:r>
            <a:r>
              <a:rPr lang="fr-FR" sz="1900">
                <a:solidFill>
                  <a:srgbClr val="000000"/>
                </a:solidFill>
                <a:latin typeface="Calibri"/>
                <a:ea typeface="Calibri"/>
                <a:cs typeface="Calibri"/>
                <a:sym typeface="Calibri"/>
              </a:rPr>
              <a:t> </a:t>
            </a:r>
            <a:r>
              <a:rPr lang="fr-FR" sz="1900" b="0" i="0" u="none" strike="noStrike" cap="none">
                <a:solidFill>
                  <a:srgbClr val="000000"/>
                </a:solidFill>
                <a:latin typeface="Calibri"/>
                <a:ea typeface="Calibri"/>
                <a:cs typeface="Calibri"/>
                <a:sym typeface="Calibri"/>
              </a:rPr>
              <a:t>soulignent qu'une fois qu'il a été décidé que la gestion de cas est une approche appropriée pour traiter les risques et les vulnérabilités en matière de protection de l'enfance, il est impératif de mettre en place un « système sûr et confidentiel pour collecter, stocker et partager les informations». </a:t>
            </a:r>
            <a:endParaRPr sz="1900" b="0" i="0" u="none" strike="noStrike" cap="none">
              <a:solidFill>
                <a:srgbClr val="000000"/>
              </a:solidFill>
              <a:latin typeface="Arial"/>
              <a:ea typeface="Arial"/>
              <a:cs typeface="Arial"/>
              <a:sym typeface="Arial"/>
            </a:endParaRPr>
          </a:p>
          <a:p>
            <a:pPr marL="228600" marR="0" lvl="0" indent="0" algn="l" rtl="0">
              <a:lnSpc>
                <a:spcPct val="100000"/>
              </a:lnSpc>
              <a:spcBef>
                <a:spcPts val="799"/>
              </a:spcBef>
              <a:spcAft>
                <a:spcPts val="0"/>
              </a:spcAft>
              <a:buClr>
                <a:schemeClr val="dk1"/>
              </a:buClr>
              <a:buSzPts val="1900"/>
              <a:buFont typeface="Arial"/>
              <a:buNone/>
            </a:pPr>
            <a:endParaRPr sz="1900" b="0" i="0" u="none" strike="noStrike" cap="none">
              <a:solidFill>
                <a:srgbClr val="000000"/>
              </a:solidFill>
              <a:latin typeface="Arial"/>
              <a:ea typeface="Arial"/>
              <a:cs typeface="Arial"/>
              <a:sym typeface="Arial"/>
            </a:endParaRPr>
          </a:p>
          <a:p>
            <a:pPr marL="228600" marR="0" lvl="0" indent="0" algn="l" rtl="0">
              <a:lnSpc>
                <a:spcPct val="100000"/>
              </a:lnSpc>
              <a:spcBef>
                <a:spcPts val="1000"/>
              </a:spcBef>
              <a:spcAft>
                <a:spcPts val="0"/>
              </a:spcAft>
              <a:buClr>
                <a:srgbClr val="000000"/>
              </a:buClr>
              <a:buSzPts val="1900"/>
              <a:buFont typeface="Arial"/>
              <a:buNone/>
            </a:pPr>
            <a:r>
              <a:rPr lang="fr-FR" sz="1900" b="0" i="0" u="none" strike="noStrike" cap="none">
                <a:solidFill>
                  <a:srgbClr val="000000"/>
                </a:solidFill>
                <a:latin typeface="Calibri"/>
                <a:ea typeface="Calibri"/>
                <a:cs typeface="Calibri"/>
                <a:sym typeface="Calibri"/>
              </a:rPr>
              <a:t>Les Directives  HCR sur l'Intérêt Supérieur </a:t>
            </a:r>
            <a:r>
              <a:rPr lang="fr-FR" sz="1900" b="0" i="0" u="sng" strike="noStrike" cap="none">
                <a:solidFill>
                  <a:srgbClr val="000000"/>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UNHCR Best Interests Procedure Guideline</a:t>
            </a:r>
            <a:r>
              <a:rPr lang="fr-FR" sz="1900">
                <a:solidFill>
                  <a:srgbClr val="000000"/>
                </a:solidFill>
                <a:latin typeface="Calibri"/>
                <a:ea typeface="Calibri"/>
                <a:cs typeface="Calibri"/>
                <a:sym typeface="Calibri"/>
              </a:rPr>
              <a:t>s </a:t>
            </a:r>
            <a:r>
              <a:rPr lang="fr-FR" sz="1900" b="0" i="0" u="none" strike="noStrike" cap="none">
                <a:solidFill>
                  <a:srgbClr val="000000"/>
                </a:solidFill>
                <a:latin typeface="Calibri"/>
                <a:ea typeface="Calibri"/>
                <a:cs typeface="Calibri"/>
                <a:sym typeface="Calibri"/>
              </a:rPr>
              <a:t>Soulignent « la collecte, le stockage, le partage et l'analyse sûrs et éthiques des informations sur les enfants dans le cadre de la procédure de l'intérêt supérieur peuvent améliorer la réponse apportée à chaque enfant ainsi que les programmes de protection de l'enfance de manière plus générale ».</a:t>
            </a:r>
            <a:endParaRPr sz="1900" b="0" i="0" u="none" strike="noStrike" cap="none">
              <a:solidFill>
                <a:srgbClr val="000000"/>
              </a:solidFill>
              <a:latin typeface="Arial"/>
              <a:ea typeface="Arial"/>
              <a:cs typeface="Arial"/>
              <a:sym typeface="Arial"/>
            </a:endParaRPr>
          </a:p>
        </p:txBody>
      </p:sp>
      <p:sp>
        <p:nvSpPr>
          <p:cNvPr id="86" name="Google Shape;86;p4"/>
          <p:cNvSpPr txBox="1">
            <a:spLocks noGrp="1"/>
          </p:cNvSpPr>
          <p:nvPr>
            <p:ph type="body" idx="4294967295"/>
          </p:nvPr>
        </p:nvSpPr>
        <p:spPr>
          <a:xfrm>
            <a:off x="284400" y="528480"/>
            <a:ext cx="2970360" cy="4798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fr-FR" sz="3200" b="1">
                <a:latin typeface="Helvetica Neue"/>
                <a:ea typeface="Helvetica Neue"/>
                <a:cs typeface="Helvetica Neue"/>
                <a:sym typeface="Helvetica Neue"/>
              </a:rPr>
              <a:t>Gestion de l’Information pour la gestion de cas </a:t>
            </a:r>
            <a:endParaRPr sz="1000"/>
          </a:p>
          <a:p>
            <a:pPr marL="0" lvl="0" indent="0" algn="l" rtl="0">
              <a:spcBef>
                <a:spcPts val="1000"/>
              </a:spcBef>
              <a:spcAft>
                <a:spcPts val="0"/>
              </a:spcAft>
              <a:buClr>
                <a:schemeClr val="dk1"/>
              </a:buClr>
              <a:buSzPts val="1100"/>
              <a:buFont typeface="Arial"/>
              <a:buNone/>
            </a:pPr>
            <a:endParaRPr sz="3600" b="1">
              <a:solidFill>
                <a:srgbClr val="FFFFFF"/>
              </a:solidFill>
              <a:latin typeface="Helvetica Neue"/>
              <a:ea typeface="Helvetica Neue"/>
              <a:cs typeface="Helvetica Neue"/>
              <a:sym typeface="Helvetica Neue"/>
            </a:endParaRPr>
          </a:p>
          <a:p>
            <a:pPr marL="228600" marR="0" lvl="0" indent="0" algn="l" rtl="0">
              <a:lnSpc>
                <a:spcPct val="90000"/>
              </a:lnSpc>
              <a:spcBef>
                <a:spcPts val="0"/>
              </a:spcBef>
              <a:spcAft>
                <a:spcPts val="0"/>
              </a:spcAft>
              <a:buClr>
                <a:srgbClr val="000000"/>
              </a:buClr>
              <a:buSzPts val="1400"/>
              <a:buFont typeface="Arial"/>
              <a:buNone/>
            </a:pPr>
            <a:r>
              <a:rPr lang="fr-FR"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pic>
        <p:nvPicPr>
          <p:cNvPr id="87" name="Google Shape;87;p4"/>
          <p:cNvPicPr preferRelativeResize="0"/>
          <p:nvPr/>
        </p:nvPicPr>
        <p:blipFill rotWithShape="1">
          <a:blip r:embed="rId5">
            <a:alphaModFix/>
          </a:blip>
          <a:srcRect/>
          <a:stretch/>
        </p:blipFill>
        <p:spPr>
          <a:xfrm>
            <a:off x="9384480" y="152280"/>
            <a:ext cx="2221920" cy="2820240"/>
          </a:xfrm>
          <a:prstGeom prst="rect">
            <a:avLst/>
          </a:prstGeom>
          <a:noFill/>
          <a:ln>
            <a:noFill/>
          </a:ln>
        </p:spPr>
      </p:pic>
      <p:pic>
        <p:nvPicPr>
          <p:cNvPr id="88" name="Google Shape;88;p4"/>
          <p:cNvPicPr preferRelativeResize="0"/>
          <p:nvPr/>
        </p:nvPicPr>
        <p:blipFill rotWithShape="1">
          <a:blip r:embed="rId6">
            <a:alphaModFix/>
          </a:blip>
          <a:srcRect/>
          <a:stretch/>
        </p:blipFill>
        <p:spPr>
          <a:xfrm>
            <a:off x="9449280" y="3239280"/>
            <a:ext cx="2221920" cy="309348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5"/>
          <p:cNvSpPr txBox="1">
            <a:spLocks noGrp="1"/>
          </p:cNvSpPr>
          <p:nvPr>
            <p:ph type="body" idx="4294967295"/>
          </p:nvPr>
        </p:nvSpPr>
        <p:spPr>
          <a:xfrm>
            <a:off x="4272295" y="160290"/>
            <a:ext cx="7919700" cy="3791400"/>
          </a:xfrm>
          <a:prstGeom prst="rect">
            <a:avLst/>
          </a:prstGeom>
          <a:noFill/>
          <a:ln>
            <a:noFill/>
          </a:ln>
        </p:spPr>
        <p:txBody>
          <a:bodyPr spcFirstLastPara="1" wrap="square" lIns="91425" tIns="45700" rIns="91425" bIns="45700" anchor="t" anchorCtr="0">
            <a:noAutofit/>
          </a:bodyPr>
          <a:lstStyle/>
          <a:p>
            <a:pPr marL="228600" marR="0" lvl="0" indent="0" algn="l" rtl="0">
              <a:lnSpc>
                <a:spcPct val="90000"/>
              </a:lnSpc>
              <a:spcBef>
                <a:spcPts val="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a:p>
            <a:pPr marL="343080" marR="0" lvl="0" indent="-342720" algn="l" rtl="0">
              <a:lnSpc>
                <a:spcPct val="90000"/>
              </a:lnSpc>
              <a:spcBef>
                <a:spcPts val="1001"/>
              </a:spcBef>
              <a:spcAft>
                <a:spcPts val="0"/>
              </a:spcAft>
              <a:buClr>
                <a:srgbClr val="545554"/>
              </a:buClr>
              <a:buSzPts val="2000"/>
              <a:buFont typeface="Noto Sans Symbols"/>
              <a:buChar char="✔"/>
            </a:pPr>
            <a:r>
              <a:rPr lang="fr-FR" sz="2000" b="0" i="0" u="none" strike="noStrike" cap="none">
                <a:solidFill>
                  <a:srgbClr val="000000"/>
                </a:solidFill>
                <a:latin typeface="Calibri"/>
                <a:ea typeface="Calibri"/>
                <a:cs typeface="Calibri"/>
                <a:sym typeface="Calibri"/>
              </a:rPr>
              <a:t>Outils d'Information pour la Gestion de Cas</a:t>
            </a:r>
            <a:endParaRPr sz="2000" b="0" i="0" u="none" strike="noStrike" cap="none">
              <a:solidFill>
                <a:srgbClr val="000000"/>
              </a:solidFill>
              <a:latin typeface="Arial"/>
              <a:ea typeface="Arial"/>
              <a:cs typeface="Arial"/>
              <a:sym typeface="Arial"/>
            </a:endParaRPr>
          </a:p>
          <a:p>
            <a:pPr marL="343080" marR="0" lvl="0" indent="-342720" algn="l" rtl="0">
              <a:lnSpc>
                <a:spcPct val="90000"/>
              </a:lnSpc>
              <a:spcBef>
                <a:spcPts val="1001"/>
              </a:spcBef>
              <a:spcAft>
                <a:spcPts val="0"/>
              </a:spcAft>
              <a:buClr>
                <a:srgbClr val="545554"/>
              </a:buClr>
              <a:buSzPts val="2000"/>
              <a:buFont typeface="Noto Sans Symbols"/>
              <a:buChar char="✔"/>
            </a:pPr>
            <a:r>
              <a:rPr lang="fr-FR" sz="2000">
                <a:solidFill>
                  <a:srgbClr val="000000"/>
                </a:solidFill>
                <a:latin typeface="Calibri"/>
                <a:ea typeface="Calibri"/>
                <a:cs typeface="Calibri"/>
                <a:sym typeface="Calibri"/>
              </a:rPr>
              <a:t>Basés sur l’élaboration de </a:t>
            </a:r>
            <a:r>
              <a:rPr lang="fr-FR" sz="2000" b="0" i="0" u="none" strike="noStrike" cap="none">
                <a:solidFill>
                  <a:srgbClr val="000000"/>
                </a:solidFill>
                <a:latin typeface="Calibri"/>
                <a:ea typeface="Calibri"/>
                <a:cs typeface="Calibri"/>
                <a:sym typeface="Calibri"/>
              </a:rPr>
              <a:t>procédures de gestion de cas </a:t>
            </a:r>
            <a:r>
              <a:rPr lang="fr-FR" sz="2000">
                <a:solidFill>
                  <a:srgbClr val="000000"/>
                </a:solidFill>
                <a:latin typeface="Calibri"/>
                <a:ea typeface="Calibri"/>
                <a:cs typeface="Calibri"/>
                <a:sym typeface="Calibri"/>
              </a:rPr>
              <a:t>adaptées </a:t>
            </a:r>
            <a:r>
              <a:rPr lang="fr-FR" sz="2000" b="0" i="0" u="none" strike="noStrike" cap="none">
                <a:solidFill>
                  <a:srgbClr val="000000"/>
                </a:solidFill>
                <a:latin typeface="Calibri"/>
                <a:ea typeface="Calibri"/>
                <a:cs typeface="Calibri"/>
                <a:sym typeface="Calibri"/>
              </a:rPr>
              <a:t>au contexte</a:t>
            </a:r>
            <a:endParaRPr sz="2000" b="0" i="0" u="none" strike="noStrike" cap="none">
              <a:solidFill>
                <a:srgbClr val="000000"/>
              </a:solidFill>
              <a:latin typeface="Arial"/>
              <a:ea typeface="Arial"/>
              <a:cs typeface="Arial"/>
              <a:sym typeface="Arial"/>
            </a:endParaRPr>
          </a:p>
          <a:p>
            <a:pPr marL="343080" marR="0" lvl="0" indent="-342720" algn="l" rtl="0">
              <a:lnSpc>
                <a:spcPct val="90000"/>
              </a:lnSpc>
              <a:spcBef>
                <a:spcPts val="1001"/>
              </a:spcBef>
              <a:spcAft>
                <a:spcPts val="0"/>
              </a:spcAft>
              <a:buClr>
                <a:srgbClr val="545554"/>
              </a:buClr>
              <a:buSzPts val="2000"/>
              <a:buFont typeface="Noto Sans Symbols"/>
              <a:buChar char="✔"/>
            </a:pPr>
            <a:r>
              <a:rPr lang="fr-FR" sz="2000" b="0" i="0" u="none" strike="noStrike" cap="none">
                <a:solidFill>
                  <a:srgbClr val="000000"/>
                </a:solidFill>
                <a:latin typeface="Calibri"/>
                <a:ea typeface="Calibri"/>
                <a:cs typeface="Calibri"/>
                <a:sym typeface="Calibri"/>
              </a:rPr>
              <a:t> Doi</a:t>
            </a:r>
            <a:r>
              <a:rPr lang="fr-FR" sz="2000">
                <a:solidFill>
                  <a:srgbClr val="000000"/>
                </a:solidFill>
                <a:latin typeface="Calibri"/>
                <a:ea typeface="Calibri"/>
                <a:cs typeface="Calibri"/>
                <a:sym typeface="Calibri"/>
              </a:rPr>
              <a:t>vent </a:t>
            </a:r>
            <a:r>
              <a:rPr lang="fr-FR" sz="2000" b="0" i="0" u="none" strike="noStrike" cap="none">
                <a:solidFill>
                  <a:srgbClr val="000000"/>
                </a:solidFill>
                <a:latin typeface="Calibri"/>
                <a:ea typeface="Calibri"/>
                <a:cs typeface="Calibri"/>
                <a:sym typeface="Calibri"/>
              </a:rPr>
              <a:t> être utilisés pour </a:t>
            </a:r>
            <a:r>
              <a:rPr lang="fr-FR" sz="2000">
                <a:solidFill>
                  <a:srgbClr val="000000"/>
                </a:solidFill>
                <a:latin typeface="Calibri"/>
                <a:ea typeface="Calibri"/>
                <a:cs typeface="Calibri"/>
                <a:sym typeface="Calibri"/>
              </a:rPr>
              <a:t>appuyer </a:t>
            </a:r>
            <a:r>
              <a:rPr lang="fr-FR" sz="2000" b="0" i="0" u="none" strike="noStrike" cap="none">
                <a:solidFill>
                  <a:srgbClr val="000000"/>
                </a:solidFill>
                <a:latin typeface="Calibri"/>
                <a:ea typeface="Calibri"/>
                <a:cs typeface="Calibri"/>
                <a:sym typeface="Calibri"/>
              </a:rPr>
              <a:t>et formaliser les normes et pratiques inter</a:t>
            </a:r>
            <a:r>
              <a:rPr lang="fr-FR" sz="2000">
                <a:solidFill>
                  <a:srgbClr val="000000"/>
                </a:solidFill>
                <a:latin typeface="Calibri"/>
                <a:ea typeface="Calibri"/>
                <a:cs typeface="Calibri"/>
                <a:sym typeface="Calibri"/>
              </a:rPr>
              <a:t>agenc</a:t>
            </a:r>
            <a:r>
              <a:rPr lang="fr-FR" sz="2000" b="0" i="0" u="none" strike="noStrike" cap="none">
                <a:solidFill>
                  <a:srgbClr val="000000"/>
                </a:solidFill>
                <a:latin typeface="Calibri"/>
                <a:ea typeface="Calibri"/>
                <a:cs typeface="Calibri"/>
                <a:sym typeface="Calibri"/>
              </a:rPr>
              <a:t>es en matière de protection des données et de partage d'informations</a:t>
            </a:r>
            <a:endParaRPr sz="2000" b="0" i="0" u="none" strike="noStrike" cap="none">
              <a:solidFill>
                <a:srgbClr val="000000"/>
              </a:solidFill>
              <a:latin typeface="Arial"/>
              <a:ea typeface="Arial"/>
              <a:cs typeface="Arial"/>
              <a:sym typeface="Arial"/>
            </a:endParaRPr>
          </a:p>
          <a:p>
            <a:pPr marL="343080" marR="0" lvl="0" indent="-342720" algn="l" rtl="0">
              <a:lnSpc>
                <a:spcPct val="90000"/>
              </a:lnSpc>
              <a:spcBef>
                <a:spcPts val="1001"/>
              </a:spcBef>
              <a:spcAft>
                <a:spcPts val="0"/>
              </a:spcAft>
              <a:buClr>
                <a:srgbClr val="545554"/>
              </a:buClr>
              <a:buSzPts val="2000"/>
              <a:buFont typeface="Noto Sans Symbols"/>
              <a:buChar char="✔"/>
            </a:pPr>
            <a:r>
              <a:rPr lang="fr-FR" sz="2000" b="0" i="0" u="none" strike="noStrike" cap="none">
                <a:solidFill>
                  <a:srgbClr val="000000"/>
                </a:solidFill>
                <a:latin typeface="Calibri"/>
                <a:ea typeface="Calibri"/>
                <a:cs typeface="Calibri"/>
                <a:sym typeface="Calibri"/>
              </a:rPr>
              <a:t>Le déploiement de  l</a:t>
            </a:r>
            <a:r>
              <a:rPr lang="fr-FR" sz="2000">
                <a:solidFill>
                  <a:srgbClr val="000000"/>
                </a:solidFill>
                <a:latin typeface="Calibri"/>
                <a:ea typeface="Calibri"/>
                <a:cs typeface="Calibri"/>
                <a:sym typeface="Calibri"/>
              </a:rPr>
              <a:t>’évaluation d’impact sur la protection des données (DPIA) </a:t>
            </a:r>
            <a:r>
              <a:rPr lang="fr-FR" sz="2000" b="0" i="0" u="none" strike="noStrike" cap="none">
                <a:solidFill>
                  <a:srgbClr val="000000"/>
                </a:solidFill>
                <a:latin typeface="Calibri"/>
                <a:ea typeface="Calibri"/>
                <a:cs typeface="Calibri"/>
                <a:sym typeface="Calibri"/>
              </a:rPr>
              <a:t>et le développement du </a:t>
            </a:r>
            <a:r>
              <a:rPr lang="fr-FR" sz="2000">
                <a:solidFill>
                  <a:srgbClr val="000000"/>
                </a:solidFill>
                <a:latin typeface="Calibri"/>
                <a:ea typeface="Calibri"/>
                <a:cs typeface="Calibri"/>
                <a:sym typeface="Calibri"/>
              </a:rPr>
              <a:t>Protocole de protection des données et de partage d’information (DPISP) </a:t>
            </a:r>
            <a:r>
              <a:rPr lang="fr-FR" sz="2000" b="0" i="0" u="none" strike="noStrike" cap="none">
                <a:solidFill>
                  <a:srgbClr val="000000"/>
                </a:solidFill>
                <a:latin typeface="Calibri"/>
                <a:ea typeface="Calibri"/>
                <a:cs typeface="Calibri"/>
                <a:sym typeface="Calibri"/>
              </a:rPr>
              <a:t>sont généralement dirigés par l'organe de coordination de la protection de l'enfance dans le pays</a:t>
            </a:r>
            <a:endParaRPr sz="2000" b="0" i="0" u="none" strike="noStrike" cap="none">
              <a:solidFill>
                <a:srgbClr val="000000"/>
              </a:solidFill>
              <a:latin typeface="Arial"/>
              <a:ea typeface="Arial"/>
              <a:cs typeface="Arial"/>
              <a:sym typeface="Arial"/>
            </a:endParaRPr>
          </a:p>
        </p:txBody>
      </p:sp>
      <p:sp>
        <p:nvSpPr>
          <p:cNvPr id="94" name="Google Shape;94;p5"/>
          <p:cNvSpPr txBox="1">
            <a:spLocks noGrp="1"/>
          </p:cNvSpPr>
          <p:nvPr>
            <p:ph type="body" idx="4294967295"/>
          </p:nvPr>
        </p:nvSpPr>
        <p:spPr>
          <a:xfrm>
            <a:off x="284400" y="528480"/>
            <a:ext cx="2970360" cy="47988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00"/>
              </a:buClr>
              <a:buSzPts val="1400"/>
              <a:buFont typeface="Arial"/>
              <a:buNone/>
            </a:pPr>
            <a:r>
              <a:rPr lang="fr-FR" sz="3200">
                <a:solidFill>
                  <a:srgbClr val="000000"/>
                </a:solidFill>
              </a:rPr>
              <a:t>L’</a:t>
            </a:r>
            <a:r>
              <a:rPr lang="fr-FR" sz="3300">
                <a:latin typeface="Calibri"/>
                <a:ea typeface="Calibri"/>
                <a:cs typeface="Calibri"/>
                <a:sym typeface="Calibri"/>
              </a:rPr>
              <a:t>Évaluation d'impact sur la protection des données  et le Protocole de Protection des données  et de partage d'informations</a:t>
            </a:r>
            <a:endParaRPr sz="2900" b="0" i="0" u="none" strike="noStrike" cap="none">
              <a:solidFill>
                <a:srgbClr val="000000"/>
              </a:solidFill>
              <a:latin typeface="Arial"/>
              <a:ea typeface="Arial"/>
              <a:cs typeface="Arial"/>
              <a:sym typeface="Arial"/>
            </a:endParaRPr>
          </a:p>
        </p:txBody>
      </p:sp>
      <p:grpSp>
        <p:nvGrpSpPr>
          <p:cNvPr id="95" name="Google Shape;95;p5"/>
          <p:cNvGrpSpPr/>
          <p:nvPr/>
        </p:nvGrpSpPr>
        <p:grpSpPr>
          <a:xfrm>
            <a:off x="3901320" y="3951699"/>
            <a:ext cx="3083760" cy="2620800"/>
            <a:chOff x="3901320" y="3951699"/>
            <a:chExt cx="3083760" cy="2620800"/>
          </a:xfrm>
        </p:grpSpPr>
        <p:sp>
          <p:nvSpPr>
            <p:cNvPr id="96" name="Google Shape;96;p5"/>
            <p:cNvSpPr/>
            <p:nvPr/>
          </p:nvSpPr>
          <p:spPr>
            <a:xfrm>
              <a:off x="3901320" y="3951699"/>
              <a:ext cx="3083760" cy="2620800"/>
            </a:xfrm>
            <a:custGeom>
              <a:avLst/>
              <a:gdLst/>
              <a:ahLst/>
              <a:cxnLst/>
              <a:rect l="l" t="t" r="r" b="b"/>
              <a:pathLst>
                <a:path w="8566" h="7280" extrusionOk="0">
                  <a:moveTo>
                    <a:pt x="4283" y="0"/>
                  </a:moveTo>
                  <a:cubicBezTo>
                    <a:pt x="6711" y="0"/>
                    <a:pt x="8566" y="1576"/>
                    <a:pt x="8566" y="3640"/>
                  </a:cubicBezTo>
                  <a:cubicBezTo>
                    <a:pt x="8566" y="5704"/>
                    <a:pt x="6711" y="7280"/>
                    <a:pt x="4283" y="7280"/>
                  </a:cubicBezTo>
                  <a:cubicBezTo>
                    <a:pt x="1855" y="7280"/>
                    <a:pt x="0" y="5704"/>
                    <a:pt x="0" y="3640"/>
                  </a:cubicBezTo>
                  <a:cubicBezTo>
                    <a:pt x="0" y="1576"/>
                    <a:pt x="1855" y="0"/>
                    <a:pt x="4283" y="0"/>
                  </a:cubicBezTo>
                  <a:close/>
                </a:path>
              </a:pathLst>
            </a:custGeom>
            <a:solidFill>
              <a:srgbClr val="E7E6E6"/>
            </a:solidFill>
            <a:ln w="9525" cap="flat" cmpd="sng">
              <a:solidFill>
                <a:srgbClr val="212E3B"/>
              </a:solidFill>
              <a:prstDash val="solid"/>
              <a:round/>
              <a:headEnd type="none" w="sm" len="sm"/>
              <a:tailEnd type="none" w="sm" len="sm"/>
            </a:ln>
          </p:spPr>
          <p:txBody>
            <a:bodyPr spcFirstLastPara="1" wrap="square" lIns="91425" tIns="91425" rIns="91425" bIns="91425"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97" name="Google Shape;97;p5"/>
            <p:cNvSpPr txBox="1"/>
            <p:nvPr/>
          </p:nvSpPr>
          <p:spPr>
            <a:xfrm>
              <a:off x="4088973" y="4223350"/>
              <a:ext cx="2694600" cy="20775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fr-FR" sz="1600" b="0" u="none" strike="noStrike">
                  <a:solidFill>
                    <a:srgbClr val="000000"/>
                  </a:solidFill>
                  <a:latin typeface="Calibri"/>
                  <a:ea typeface="Calibri"/>
                  <a:cs typeface="Calibri"/>
                  <a:sym typeface="Calibri"/>
                </a:rPr>
                <a:t>L</a:t>
              </a:r>
              <a:r>
                <a:rPr lang="fr-FR" sz="1600">
                  <a:latin typeface="Calibri"/>
                  <a:ea typeface="Calibri"/>
                  <a:cs typeface="Calibri"/>
                  <a:sym typeface="Calibri"/>
                </a:rPr>
                <a:t>a DPIA doit </a:t>
              </a:r>
              <a:r>
                <a:rPr lang="fr-FR" sz="1600" b="0" u="none" strike="noStrike">
                  <a:solidFill>
                    <a:srgbClr val="000000"/>
                  </a:solidFill>
                  <a:latin typeface="Calibri"/>
                  <a:ea typeface="Calibri"/>
                  <a:cs typeface="Calibri"/>
                  <a:sym typeface="Calibri"/>
                </a:rPr>
                <a:t>être menée  dès que le besoin et l</a:t>
              </a:r>
              <a:r>
                <a:rPr lang="fr-FR" sz="1600">
                  <a:latin typeface="Calibri"/>
                  <a:ea typeface="Calibri"/>
                  <a:cs typeface="Calibri"/>
                  <a:sym typeface="Calibri"/>
                </a:rPr>
                <a:t>e champ d’application </a:t>
              </a:r>
              <a:r>
                <a:rPr lang="fr-FR" sz="1600" b="0" u="none" strike="noStrike">
                  <a:solidFill>
                    <a:srgbClr val="000000"/>
                  </a:solidFill>
                  <a:latin typeface="Calibri"/>
                  <a:ea typeface="Calibri"/>
                  <a:cs typeface="Calibri"/>
                  <a:sym typeface="Calibri"/>
                </a:rPr>
                <a:t>de la gestion des cas humanitaires sont confirmés, dans un délai maxim</a:t>
              </a:r>
              <a:r>
                <a:rPr lang="fr-FR" sz="1600">
                  <a:latin typeface="Calibri"/>
                  <a:ea typeface="Calibri"/>
                  <a:cs typeface="Calibri"/>
                  <a:sym typeface="Calibri"/>
                </a:rPr>
                <a:t>al </a:t>
              </a:r>
              <a:r>
                <a:rPr lang="fr-FR" sz="1600" b="0" u="none" strike="noStrike">
                  <a:solidFill>
                    <a:srgbClr val="000000"/>
                  </a:solidFill>
                  <a:latin typeface="Calibri"/>
                  <a:ea typeface="Calibri"/>
                  <a:cs typeface="Calibri"/>
                  <a:sym typeface="Calibri"/>
                </a:rPr>
                <a:t>de trois mois.</a:t>
              </a:r>
              <a:endParaRPr sz="1600" b="0" u="none" strike="noStrike">
                <a:solidFill>
                  <a:srgbClr val="000000"/>
                </a:solidFill>
                <a:latin typeface="Arial"/>
                <a:ea typeface="Arial"/>
                <a:cs typeface="Arial"/>
                <a:sym typeface="Arial"/>
              </a:endParaRPr>
            </a:p>
          </p:txBody>
        </p:sp>
      </p:grpSp>
      <p:grpSp>
        <p:nvGrpSpPr>
          <p:cNvPr id="98" name="Google Shape;98;p5"/>
          <p:cNvGrpSpPr/>
          <p:nvPr/>
        </p:nvGrpSpPr>
        <p:grpSpPr>
          <a:xfrm>
            <a:off x="8713508" y="3894129"/>
            <a:ext cx="3083760" cy="2620800"/>
            <a:chOff x="8084520" y="3894129"/>
            <a:chExt cx="3083760" cy="2620800"/>
          </a:xfrm>
        </p:grpSpPr>
        <p:sp>
          <p:nvSpPr>
            <p:cNvPr id="99" name="Google Shape;99;p5"/>
            <p:cNvSpPr/>
            <p:nvPr/>
          </p:nvSpPr>
          <p:spPr>
            <a:xfrm>
              <a:off x="8084520" y="3894129"/>
              <a:ext cx="3083760" cy="2620800"/>
            </a:xfrm>
            <a:custGeom>
              <a:avLst/>
              <a:gdLst/>
              <a:ahLst/>
              <a:cxnLst/>
              <a:rect l="l" t="t" r="r" b="b"/>
              <a:pathLst>
                <a:path w="8566" h="7280" extrusionOk="0">
                  <a:moveTo>
                    <a:pt x="4283" y="0"/>
                  </a:moveTo>
                  <a:cubicBezTo>
                    <a:pt x="6711" y="0"/>
                    <a:pt x="8566" y="1576"/>
                    <a:pt x="8566" y="3640"/>
                  </a:cubicBezTo>
                  <a:cubicBezTo>
                    <a:pt x="8566" y="5704"/>
                    <a:pt x="6711" y="7280"/>
                    <a:pt x="4283" y="7280"/>
                  </a:cubicBezTo>
                  <a:cubicBezTo>
                    <a:pt x="1855" y="7280"/>
                    <a:pt x="0" y="5704"/>
                    <a:pt x="0" y="3640"/>
                  </a:cubicBezTo>
                  <a:cubicBezTo>
                    <a:pt x="0" y="1576"/>
                    <a:pt x="1855" y="0"/>
                    <a:pt x="4283" y="0"/>
                  </a:cubicBezTo>
                  <a:close/>
                </a:path>
              </a:pathLst>
            </a:custGeom>
            <a:solidFill>
              <a:srgbClr val="E7E6E6"/>
            </a:solidFill>
            <a:ln w="9525" cap="flat" cmpd="sng">
              <a:solidFill>
                <a:srgbClr val="212E3B"/>
              </a:solidFill>
              <a:prstDash val="solid"/>
              <a:round/>
              <a:headEnd type="none" w="sm" len="sm"/>
              <a:tailEnd type="none" w="sm" len="sm"/>
            </a:ln>
          </p:spPr>
          <p:txBody>
            <a:bodyPr spcFirstLastPara="1" wrap="square" lIns="91425" tIns="91425" rIns="91425" bIns="91425"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00" name="Google Shape;100;p5"/>
            <p:cNvSpPr txBox="1"/>
            <p:nvPr/>
          </p:nvSpPr>
          <p:spPr>
            <a:xfrm>
              <a:off x="8617120" y="4217019"/>
              <a:ext cx="2181000" cy="18534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None/>
              </a:pPr>
              <a:r>
                <a:rPr lang="fr-FR" sz="1600" b="0" u="none" strike="noStrike">
                  <a:solidFill>
                    <a:srgbClr val="000000"/>
                  </a:solidFill>
                  <a:latin typeface="Calibri"/>
                  <a:ea typeface="Calibri"/>
                  <a:cs typeface="Calibri"/>
                  <a:sym typeface="Calibri"/>
                </a:rPr>
                <a:t>La contextualisation du DPISP doit être </a:t>
              </a:r>
              <a:r>
                <a:rPr lang="fr-FR" sz="1600">
                  <a:latin typeface="Calibri"/>
                  <a:ea typeface="Calibri"/>
                  <a:cs typeface="Calibri"/>
                  <a:sym typeface="Calibri"/>
                </a:rPr>
                <a:t>engagée le plus tôt </a:t>
              </a:r>
              <a:r>
                <a:rPr lang="fr-FR" sz="1600" b="0" u="none" strike="noStrike">
                  <a:solidFill>
                    <a:srgbClr val="000000"/>
                  </a:solidFill>
                  <a:latin typeface="Calibri"/>
                  <a:ea typeface="Calibri"/>
                  <a:cs typeface="Calibri"/>
                  <a:sym typeface="Calibri"/>
                </a:rPr>
                <a:t>possible, en vue d'une signature dans un délai maximal de trois mois.</a:t>
              </a:r>
              <a:endParaRPr sz="1600" b="0" u="none" strike="noStrike">
                <a:solidFill>
                  <a:srgbClr val="000000"/>
                </a:solidFill>
                <a:latin typeface="Arial"/>
                <a:ea typeface="Arial"/>
                <a:cs typeface="Arial"/>
                <a:sym typeface="Arial"/>
              </a:endParaRPr>
            </a:p>
          </p:txBody>
        </p:sp>
      </p:grpSp>
      <p:sp>
        <p:nvSpPr>
          <p:cNvPr id="101" name="Google Shape;101;p5"/>
          <p:cNvSpPr/>
          <p:nvPr/>
        </p:nvSpPr>
        <p:spPr>
          <a:xfrm>
            <a:off x="7317800" y="4849150"/>
            <a:ext cx="1062975" cy="478128"/>
          </a:xfrm>
          <a:custGeom>
            <a:avLst/>
            <a:gdLst/>
            <a:ahLst/>
            <a:cxnLst/>
            <a:rect l="l" t="t" r="r" b="b"/>
            <a:pathLst>
              <a:path w="4483" h="3774" extrusionOk="0">
                <a:moveTo>
                  <a:pt x="0" y="3774"/>
                </a:moveTo>
                <a:lnTo>
                  <a:pt x="4483" y="3774"/>
                </a:lnTo>
                <a:lnTo>
                  <a:pt x="4483" y="1367"/>
                </a:lnTo>
                <a:lnTo>
                  <a:pt x="1937" y="1887"/>
                </a:lnTo>
                <a:lnTo>
                  <a:pt x="4483" y="2407"/>
                </a:lnTo>
                <a:lnTo>
                  <a:pt x="4483" y="0"/>
                </a:lnTo>
                <a:lnTo>
                  <a:pt x="0" y="0"/>
                </a:lnTo>
                <a:lnTo>
                  <a:pt x="0" y="3774"/>
                </a:lnTo>
                <a:close/>
              </a:path>
            </a:pathLst>
          </a:custGeom>
          <a:solidFill>
            <a:srgbClr val="E7E6E6"/>
          </a:solidFill>
          <a:ln w="9525" cap="flat" cmpd="sng">
            <a:solidFill>
              <a:srgbClr val="212E3B"/>
            </a:solidFill>
            <a:prstDash val="solid"/>
            <a:round/>
            <a:headEnd type="none" w="sm" len="sm"/>
            <a:tailEnd type="none" w="sm" len="sm"/>
          </a:ln>
        </p:spPr>
        <p:txBody>
          <a:bodyPr spcFirstLastPara="1" wrap="square" lIns="91425" tIns="91425" rIns="91425" bIns="91425"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6"/>
          <p:cNvSpPr txBox="1">
            <a:spLocks noGrp="1"/>
          </p:cNvSpPr>
          <p:nvPr>
            <p:ph type="body" idx="4294967295"/>
          </p:nvPr>
        </p:nvSpPr>
        <p:spPr>
          <a:xfrm>
            <a:off x="4100400" y="528480"/>
            <a:ext cx="7580160" cy="1271160"/>
          </a:xfrm>
          <a:prstGeom prst="rect">
            <a:avLst/>
          </a:prstGeom>
          <a:noFill/>
          <a:ln>
            <a:noFill/>
          </a:ln>
        </p:spPr>
        <p:txBody>
          <a:bodyPr spcFirstLastPara="1" wrap="square" lIns="91425" tIns="45700" rIns="91425" bIns="45700" anchor="t" anchorCtr="0">
            <a:noAutofit/>
          </a:bodyPr>
          <a:lstStyle/>
          <a:p>
            <a:pPr marL="228600" marR="0" lvl="0" indent="0" algn="l" rtl="0">
              <a:lnSpc>
                <a:spcPct val="90000"/>
              </a:lnSpc>
              <a:spcBef>
                <a:spcPts val="0"/>
              </a:spcBef>
              <a:spcAft>
                <a:spcPts val="0"/>
              </a:spcAft>
              <a:buClr>
                <a:srgbClr val="000000"/>
              </a:buClr>
              <a:buSzPts val="1400"/>
              <a:buFont typeface="Arial"/>
              <a:buNone/>
            </a:pPr>
            <a:r>
              <a:rPr lang="fr-FR" sz="2200" b="0" i="0" u="none" strike="noStrike" cap="none">
                <a:solidFill>
                  <a:srgbClr val="000000"/>
                </a:solidFill>
                <a:latin typeface="Arial"/>
                <a:ea typeface="Arial"/>
                <a:cs typeface="Arial"/>
                <a:sym typeface="Arial"/>
              </a:rPr>
              <a:t>Activité 2 – Résumer les </a:t>
            </a:r>
            <a:r>
              <a:rPr lang="fr-FR" sz="2200">
                <a:solidFill>
                  <a:srgbClr val="000000"/>
                </a:solidFill>
              </a:rPr>
              <a:t>éléments </a:t>
            </a:r>
            <a:r>
              <a:rPr lang="fr-FR" sz="2200" b="0" i="0" u="none" strike="noStrike" cap="none">
                <a:solidFill>
                  <a:srgbClr val="000000"/>
                </a:solidFill>
                <a:latin typeface="Arial"/>
                <a:ea typeface="Arial"/>
                <a:cs typeface="Arial"/>
                <a:sym typeface="Arial"/>
              </a:rPr>
              <a:t>Clés d'un RDIS</a:t>
            </a:r>
            <a:endParaRPr sz="2200" b="0" i="0" u="none" strike="noStrike" cap="none">
              <a:solidFill>
                <a:srgbClr val="000000"/>
              </a:solidFill>
              <a:latin typeface="Arial"/>
              <a:ea typeface="Arial"/>
              <a:cs typeface="Arial"/>
              <a:sym typeface="Arial"/>
            </a:endParaRPr>
          </a:p>
        </p:txBody>
      </p:sp>
      <p:sp>
        <p:nvSpPr>
          <p:cNvPr id="107" name="Google Shape;107;p6"/>
          <p:cNvSpPr txBox="1">
            <a:spLocks noGrp="1"/>
          </p:cNvSpPr>
          <p:nvPr>
            <p:ph type="body" idx="4294967295"/>
          </p:nvPr>
        </p:nvSpPr>
        <p:spPr>
          <a:xfrm>
            <a:off x="4100400" y="2200325"/>
            <a:ext cx="7715100" cy="4200000"/>
          </a:xfrm>
          <a:prstGeom prst="rect">
            <a:avLst/>
          </a:prstGeom>
          <a:noFill/>
          <a:ln>
            <a:noFill/>
          </a:ln>
        </p:spPr>
        <p:txBody>
          <a:bodyPr spcFirstLastPara="1" wrap="square" lIns="91425" tIns="45700" rIns="91425" bIns="45700" anchor="t" anchorCtr="0">
            <a:noAutofit/>
          </a:bodyPr>
          <a:lstStyle/>
          <a:p>
            <a:pPr marL="228600" marR="0" lvl="0" indent="0" algn="l" rtl="0">
              <a:lnSpc>
                <a:spcPct val="90000"/>
              </a:lnSpc>
              <a:spcBef>
                <a:spcPts val="0"/>
              </a:spcBef>
              <a:spcAft>
                <a:spcPts val="0"/>
              </a:spcAft>
              <a:buClr>
                <a:srgbClr val="000000"/>
              </a:buClr>
              <a:buSzPts val="3200"/>
              <a:buFont typeface="Arial"/>
              <a:buNone/>
            </a:pPr>
            <a:r>
              <a:rPr lang="fr-FR" sz="3200" b="1" i="0" u="none" strike="noStrike" cap="none">
                <a:solidFill>
                  <a:srgbClr val="000000"/>
                </a:solidFill>
                <a:latin typeface="Calibri"/>
                <a:ea typeface="Calibri"/>
                <a:cs typeface="Calibri"/>
                <a:sym typeface="Calibri"/>
              </a:rPr>
              <a:t>Travailler </a:t>
            </a:r>
            <a:r>
              <a:rPr lang="fr-FR" sz="3200" b="0" i="0" u="none" strike="noStrike" cap="none">
                <a:solidFill>
                  <a:srgbClr val="000000"/>
                </a:solidFill>
                <a:latin typeface="Calibri"/>
                <a:ea typeface="Calibri"/>
                <a:cs typeface="Calibri"/>
                <a:sym typeface="Calibri"/>
              </a:rPr>
              <a:t>individuellement.</a:t>
            </a:r>
            <a:br>
              <a:rPr lang="fr-FR" sz="3200" b="0" i="0" u="none" strike="noStrike" cap="none">
                <a:solidFill>
                  <a:schemeClr val="dk1"/>
                </a:solidFill>
                <a:latin typeface="Arial"/>
                <a:ea typeface="Arial"/>
                <a:cs typeface="Arial"/>
                <a:sym typeface="Arial"/>
              </a:rPr>
            </a:br>
            <a:endParaRPr sz="3200" b="0" i="0" u="none" strike="noStrike" cap="none">
              <a:solidFill>
                <a:srgbClr val="000000"/>
              </a:solidFill>
              <a:latin typeface="Arial"/>
              <a:ea typeface="Arial"/>
              <a:cs typeface="Arial"/>
              <a:sym typeface="Arial"/>
            </a:endParaRPr>
          </a:p>
          <a:p>
            <a:pPr marL="228600" marR="0" lvl="0" indent="0" algn="l" rtl="0">
              <a:lnSpc>
                <a:spcPct val="90000"/>
              </a:lnSpc>
              <a:spcBef>
                <a:spcPts val="1199"/>
              </a:spcBef>
              <a:spcAft>
                <a:spcPts val="0"/>
              </a:spcAft>
              <a:buClr>
                <a:srgbClr val="000000"/>
              </a:buClr>
              <a:buSzPts val="3200"/>
              <a:buFont typeface="Arial"/>
              <a:buNone/>
            </a:pPr>
            <a:r>
              <a:rPr lang="fr-FR" sz="3200" b="1" i="0" u="none" strike="noStrike" cap="none">
                <a:solidFill>
                  <a:srgbClr val="000000"/>
                </a:solidFill>
                <a:latin typeface="Calibri"/>
                <a:ea typeface="Calibri"/>
                <a:cs typeface="Calibri"/>
                <a:sym typeface="Calibri"/>
              </a:rPr>
              <a:t>Utiliser</a:t>
            </a:r>
            <a:r>
              <a:rPr lang="fr-FR" sz="3200" b="0" i="0" u="none" strike="noStrike" cap="none">
                <a:solidFill>
                  <a:srgbClr val="000000"/>
                </a:solidFill>
                <a:latin typeface="Calibri"/>
                <a:ea typeface="Calibri"/>
                <a:cs typeface="Calibri"/>
                <a:sym typeface="Calibri"/>
              </a:rPr>
              <a:t> </a:t>
            </a:r>
            <a:r>
              <a:rPr lang="fr-FR" sz="3200" b="0" i="1" u="none" strike="noStrike" cap="none">
                <a:solidFill>
                  <a:srgbClr val="000000"/>
                </a:solidFill>
                <a:latin typeface="Calibri"/>
                <a:ea typeface="Calibri"/>
                <a:cs typeface="Calibri"/>
                <a:sym typeface="Calibri"/>
              </a:rPr>
              <a:t>l'Outil XX– Modèle mondial du RDIS</a:t>
            </a:r>
            <a:br>
              <a:rPr lang="fr-FR" sz="3200" b="0" i="0" u="none" strike="noStrike" cap="none">
                <a:solidFill>
                  <a:schemeClr val="dk1"/>
                </a:solidFill>
                <a:latin typeface="Arial"/>
                <a:ea typeface="Arial"/>
                <a:cs typeface="Arial"/>
                <a:sym typeface="Arial"/>
              </a:rPr>
            </a:br>
            <a:endParaRPr sz="3200" b="0" i="0" u="none" strike="noStrike" cap="none">
              <a:solidFill>
                <a:srgbClr val="000000"/>
              </a:solidFill>
              <a:latin typeface="Arial"/>
              <a:ea typeface="Arial"/>
              <a:cs typeface="Arial"/>
              <a:sym typeface="Arial"/>
            </a:endParaRPr>
          </a:p>
          <a:p>
            <a:pPr marL="228600" marR="0" lvl="0" indent="0" algn="l" rtl="0">
              <a:lnSpc>
                <a:spcPct val="90000"/>
              </a:lnSpc>
              <a:spcBef>
                <a:spcPts val="1199"/>
              </a:spcBef>
              <a:spcAft>
                <a:spcPts val="0"/>
              </a:spcAft>
              <a:buClr>
                <a:srgbClr val="000000"/>
              </a:buClr>
              <a:buSzPts val="3200"/>
              <a:buFont typeface="Arial"/>
              <a:buNone/>
            </a:pPr>
            <a:r>
              <a:rPr lang="fr-FR" sz="3200" b="1" i="0" u="none" strike="noStrike" cap="none">
                <a:solidFill>
                  <a:srgbClr val="000000"/>
                </a:solidFill>
                <a:latin typeface="Calibri"/>
                <a:ea typeface="Calibri"/>
                <a:cs typeface="Calibri"/>
                <a:sym typeface="Calibri"/>
              </a:rPr>
              <a:t>Prenez 10 mins </a:t>
            </a:r>
            <a:r>
              <a:rPr lang="fr-FR" sz="3200" b="0" i="0" u="none" strike="noStrike" cap="none">
                <a:solidFill>
                  <a:srgbClr val="000000"/>
                </a:solidFill>
                <a:latin typeface="Calibri"/>
                <a:ea typeface="Calibri"/>
                <a:cs typeface="Calibri"/>
                <a:sym typeface="Calibri"/>
              </a:rPr>
              <a:t>pour identifier et résumer</a:t>
            </a:r>
            <a:r>
              <a:rPr lang="fr-FR" sz="3200" b="1" i="0" u="none" strike="noStrike" cap="none">
                <a:solidFill>
                  <a:srgbClr val="000000"/>
                </a:solidFill>
                <a:latin typeface="Calibri"/>
                <a:ea typeface="Calibri"/>
                <a:cs typeface="Calibri"/>
                <a:sym typeface="Calibri"/>
              </a:rPr>
              <a:t> </a:t>
            </a:r>
            <a:r>
              <a:rPr lang="fr-FR" sz="3200" b="0" i="0" u="none" strike="noStrike" cap="none">
                <a:solidFill>
                  <a:srgbClr val="000000"/>
                </a:solidFill>
                <a:latin typeface="Calibri"/>
                <a:ea typeface="Calibri"/>
                <a:cs typeface="Calibri"/>
                <a:sym typeface="Calibri"/>
              </a:rPr>
              <a:t>les </a:t>
            </a:r>
            <a:r>
              <a:rPr lang="fr-FR" sz="3200">
                <a:solidFill>
                  <a:srgbClr val="000000"/>
                </a:solidFill>
                <a:latin typeface="Calibri"/>
                <a:ea typeface="Calibri"/>
                <a:cs typeface="Calibri"/>
                <a:sym typeface="Calibri"/>
              </a:rPr>
              <a:t>éléments </a:t>
            </a:r>
            <a:r>
              <a:rPr lang="fr-FR" sz="3200" b="0" i="0" u="none" strike="noStrike" cap="none">
                <a:solidFill>
                  <a:srgbClr val="000000"/>
                </a:solidFill>
                <a:latin typeface="Calibri"/>
                <a:ea typeface="Calibri"/>
                <a:cs typeface="Calibri"/>
                <a:sym typeface="Calibri"/>
              </a:rPr>
              <a:t>clés d'un RDIS  </a:t>
            </a:r>
            <a:endParaRPr sz="3200" b="0" i="0" u="none" strike="noStrike" cap="none">
              <a:solidFill>
                <a:srgbClr val="000000"/>
              </a:solidFill>
              <a:latin typeface="Arial"/>
              <a:ea typeface="Arial"/>
              <a:cs typeface="Arial"/>
              <a:sym typeface="Arial"/>
            </a:endParaRPr>
          </a:p>
        </p:txBody>
      </p:sp>
      <p:pic>
        <p:nvPicPr>
          <p:cNvPr id="108" name="Google Shape;108;p6"/>
          <p:cNvPicPr preferRelativeResize="0"/>
          <p:nvPr/>
        </p:nvPicPr>
        <p:blipFill rotWithShape="1">
          <a:blip r:embed="rId3">
            <a:alphaModFix/>
          </a:blip>
          <a:srcRect/>
          <a:stretch/>
        </p:blipFill>
        <p:spPr>
          <a:xfrm>
            <a:off x="56520" y="578880"/>
            <a:ext cx="3383640" cy="338364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7"/>
          <p:cNvSpPr txBox="1">
            <a:spLocks noGrp="1"/>
          </p:cNvSpPr>
          <p:nvPr>
            <p:ph type="body" idx="4294967295"/>
          </p:nvPr>
        </p:nvSpPr>
        <p:spPr>
          <a:xfrm>
            <a:off x="4100400" y="528480"/>
            <a:ext cx="7300440" cy="1271160"/>
          </a:xfrm>
          <a:prstGeom prst="rect">
            <a:avLst/>
          </a:prstGeom>
          <a:noFill/>
          <a:ln>
            <a:noFill/>
          </a:ln>
        </p:spPr>
        <p:txBody>
          <a:bodyPr spcFirstLastPara="1" wrap="square" lIns="91425" tIns="45700" rIns="91425" bIns="45700" anchor="t" anchorCtr="0">
            <a:noAutofit/>
          </a:bodyPr>
          <a:lstStyle/>
          <a:p>
            <a:pPr marL="228600" marR="0" lvl="0" indent="0" algn="l" rtl="0">
              <a:lnSpc>
                <a:spcPct val="90000"/>
              </a:lnSpc>
              <a:spcBef>
                <a:spcPts val="0"/>
              </a:spcBef>
              <a:spcAft>
                <a:spcPts val="0"/>
              </a:spcAft>
              <a:buClr>
                <a:srgbClr val="000000"/>
              </a:buClr>
              <a:buSzPts val="1400"/>
              <a:buFont typeface="Arial"/>
              <a:buNone/>
            </a:pPr>
            <a:r>
              <a:rPr lang="fr-FR" sz="3200" b="1">
                <a:solidFill>
                  <a:srgbClr val="0388C5"/>
                </a:solidFill>
                <a:latin typeface="Helvetica Neue"/>
                <a:ea typeface="Helvetica Neue"/>
                <a:cs typeface="Helvetica Neue"/>
                <a:sym typeface="Helvetica Neue"/>
              </a:rPr>
              <a:t>La PIS de HCRNU est utilisée ou:</a:t>
            </a:r>
            <a:endParaRPr sz="1400" b="0" i="0" u="none" strike="noStrike" cap="none">
              <a:solidFill>
                <a:srgbClr val="000000"/>
              </a:solidFill>
              <a:latin typeface="Arial"/>
              <a:ea typeface="Arial"/>
              <a:cs typeface="Arial"/>
              <a:sym typeface="Arial"/>
            </a:endParaRPr>
          </a:p>
        </p:txBody>
      </p:sp>
      <p:sp>
        <p:nvSpPr>
          <p:cNvPr id="114" name="Google Shape;114;p7"/>
          <p:cNvSpPr txBox="1">
            <a:spLocks noGrp="1"/>
          </p:cNvSpPr>
          <p:nvPr>
            <p:ph type="body" idx="4294967295"/>
          </p:nvPr>
        </p:nvSpPr>
        <p:spPr>
          <a:xfrm>
            <a:off x="4100400" y="1476360"/>
            <a:ext cx="7300440" cy="4686120"/>
          </a:xfrm>
          <a:prstGeom prst="rect">
            <a:avLst/>
          </a:prstGeom>
          <a:noFill/>
          <a:ln>
            <a:noFill/>
          </a:ln>
        </p:spPr>
        <p:txBody>
          <a:bodyPr spcFirstLastPara="1" wrap="square" lIns="91425" tIns="45700" rIns="91425" bIns="45700" anchor="t" anchorCtr="0">
            <a:noAutofit/>
          </a:bodyPr>
          <a:lstStyle/>
          <a:p>
            <a:pPr marL="228600" marR="0" lvl="0" indent="-228240" algn="l" rtl="0">
              <a:lnSpc>
                <a:spcPct val="90000"/>
              </a:lnSpc>
              <a:spcBef>
                <a:spcPts val="0"/>
              </a:spcBef>
              <a:spcAft>
                <a:spcPts val="0"/>
              </a:spcAft>
              <a:buClr>
                <a:srgbClr val="545554"/>
              </a:buClr>
              <a:buSzPts val="2500"/>
              <a:buFont typeface="Arial"/>
              <a:buChar char="•"/>
            </a:pPr>
            <a:r>
              <a:rPr lang="fr-FR" sz="2500" b="0" i="0" u="none" strike="noStrike" cap="none">
                <a:solidFill>
                  <a:srgbClr val="000000"/>
                </a:solidFill>
                <a:latin typeface="Calibri"/>
                <a:ea typeface="Calibri"/>
                <a:cs typeface="Calibri"/>
                <a:sym typeface="Calibri"/>
              </a:rPr>
              <a:t>Il existe des cas de réfugiés ENAS qui doivent être réinstallés, rapatriés ou </a:t>
            </a:r>
            <a:r>
              <a:rPr lang="fr-FR" sz="2500">
                <a:solidFill>
                  <a:srgbClr val="000000"/>
                </a:solidFill>
                <a:latin typeface="Calibri"/>
                <a:ea typeface="Calibri"/>
                <a:cs typeface="Calibri"/>
                <a:sym typeface="Calibri"/>
              </a:rPr>
              <a:t>réunifiés</a:t>
            </a:r>
            <a:r>
              <a:rPr lang="fr-FR" sz="2500" b="0" i="0" u="none" strike="noStrike" cap="none">
                <a:solidFill>
                  <a:srgbClr val="000000"/>
                </a:solidFill>
                <a:latin typeface="Calibri"/>
                <a:ea typeface="Calibri"/>
                <a:cs typeface="Calibri"/>
                <a:sym typeface="Calibri"/>
              </a:rPr>
              <a:t> au delà des frontières nationales.</a:t>
            </a:r>
            <a:endParaRPr sz="2500" b="0" i="0" u="none" strike="noStrike" cap="none">
              <a:solidFill>
                <a:srgbClr val="000000"/>
              </a:solidFill>
              <a:latin typeface="Arial"/>
              <a:ea typeface="Arial"/>
              <a:cs typeface="Arial"/>
              <a:sym typeface="Arial"/>
            </a:endParaRPr>
          </a:p>
          <a:p>
            <a:pPr marL="228600" marR="0" lvl="0" indent="-228240" algn="l" rtl="0">
              <a:lnSpc>
                <a:spcPct val="90000"/>
              </a:lnSpc>
              <a:spcBef>
                <a:spcPts val="1000"/>
              </a:spcBef>
              <a:spcAft>
                <a:spcPts val="0"/>
              </a:spcAft>
              <a:buClr>
                <a:srgbClr val="545554"/>
              </a:buClr>
              <a:buSzPts val="2500"/>
              <a:buFont typeface="Arial"/>
              <a:buChar char="•"/>
            </a:pPr>
            <a:r>
              <a:rPr lang="fr-FR" sz="2500" b="0" i="0" u="none" strike="noStrike" cap="none">
                <a:solidFill>
                  <a:srgbClr val="000000"/>
                </a:solidFill>
                <a:latin typeface="Calibri"/>
                <a:ea typeface="Calibri"/>
                <a:cs typeface="Calibri"/>
                <a:sym typeface="Calibri"/>
              </a:rPr>
              <a:t>Il existe des problèmes d'accessibilité dans la mise en œuvre de la procédure nationale de gestion de cas ou</a:t>
            </a:r>
            <a:r>
              <a:rPr lang="fr-FR" sz="2500">
                <a:solidFill>
                  <a:srgbClr val="000000"/>
                </a:solidFill>
                <a:latin typeface="Calibri"/>
                <a:ea typeface="Calibri"/>
                <a:cs typeface="Calibri"/>
                <a:sym typeface="Calibri"/>
              </a:rPr>
              <a:t> une</a:t>
            </a:r>
            <a:r>
              <a:rPr lang="fr-FR" sz="2500" b="0" i="0" u="none" strike="noStrike" cap="none">
                <a:solidFill>
                  <a:srgbClr val="000000"/>
                </a:solidFill>
                <a:latin typeface="Calibri"/>
                <a:ea typeface="Calibri"/>
                <a:cs typeface="Calibri"/>
                <a:sym typeface="Calibri"/>
              </a:rPr>
              <a:t> procédure nationale de gestion de cas </a:t>
            </a:r>
            <a:r>
              <a:rPr lang="fr-FR" sz="2500">
                <a:latin typeface="Calibri"/>
                <a:ea typeface="Calibri"/>
                <a:cs typeface="Calibri"/>
                <a:sym typeface="Calibri"/>
              </a:rPr>
              <a:t> n’est pas disponible</a:t>
            </a:r>
            <a:r>
              <a:rPr lang="fr-FR" sz="2500" b="0" i="0" u="none" strike="noStrike" cap="none">
                <a:solidFill>
                  <a:srgbClr val="000000"/>
                </a:solidFill>
                <a:latin typeface="Calibri"/>
                <a:ea typeface="Calibri"/>
                <a:cs typeface="Calibri"/>
                <a:sym typeface="Calibri"/>
              </a:rPr>
              <a:t>.</a:t>
            </a:r>
            <a:br>
              <a:rPr lang="fr-FR" sz="2500" b="0" i="0" u="none" strike="noStrike" cap="none">
                <a:solidFill>
                  <a:schemeClr val="dk1"/>
                </a:solidFill>
                <a:latin typeface="Arial"/>
                <a:ea typeface="Arial"/>
                <a:cs typeface="Arial"/>
                <a:sym typeface="Arial"/>
              </a:rPr>
            </a:br>
            <a:r>
              <a:rPr lang="fr-FR" sz="2500" b="0" i="0" u="none" strike="noStrike" cap="none">
                <a:solidFill>
                  <a:srgbClr val="000000"/>
                </a:solidFill>
                <a:latin typeface="Calibri"/>
                <a:ea typeface="Calibri"/>
                <a:cs typeface="Calibri"/>
                <a:sym typeface="Calibri"/>
              </a:rPr>
              <a:t> </a:t>
            </a:r>
            <a:endParaRPr sz="2500" b="0" i="0" u="none" strike="noStrike" cap="none">
              <a:solidFill>
                <a:srgbClr val="000000"/>
              </a:solidFill>
              <a:latin typeface="Arial"/>
              <a:ea typeface="Arial"/>
              <a:cs typeface="Arial"/>
              <a:sym typeface="Arial"/>
            </a:endParaRPr>
          </a:p>
          <a:p>
            <a:pPr marL="228600" marR="0" lvl="0" indent="0" algn="l" rtl="0">
              <a:lnSpc>
                <a:spcPct val="90000"/>
              </a:lnSpc>
              <a:spcBef>
                <a:spcPts val="1000"/>
              </a:spcBef>
              <a:spcAft>
                <a:spcPts val="0"/>
              </a:spcAft>
              <a:buClr>
                <a:srgbClr val="000000"/>
              </a:buClr>
              <a:buSzPts val="2500"/>
              <a:buFont typeface="Arial"/>
              <a:buNone/>
            </a:pPr>
            <a:r>
              <a:rPr lang="fr-FR" sz="2500">
                <a:solidFill>
                  <a:srgbClr val="000000"/>
                </a:solidFill>
                <a:latin typeface="Calibri"/>
                <a:ea typeface="Calibri"/>
                <a:cs typeface="Calibri"/>
                <a:sym typeface="Calibri"/>
              </a:rPr>
              <a:t>Certaines administration exigent une</a:t>
            </a:r>
            <a:r>
              <a:rPr lang="fr-FR" sz="2500" b="0" i="0" u="none" strike="noStrike" cap="none">
                <a:solidFill>
                  <a:srgbClr val="000000"/>
                </a:solidFill>
                <a:latin typeface="Calibri"/>
                <a:ea typeface="Calibri"/>
                <a:cs typeface="Calibri"/>
                <a:sym typeface="Calibri"/>
              </a:rPr>
              <a:t> PIS dans le </a:t>
            </a:r>
            <a:r>
              <a:rPr lang="fr-FR" sz="2500">
                <a:solidFill>
                  <a:srgbClr val="000000"/>
                </a:solidFill>
                <a:latin typeface="Calibri"/>
                <a:ea typeface="Calibri"/>
                <a:cs typeface="Calibri"/>
                <a:sym typeface="Calibri"/>
              </a:rPr>
              <a:t>cadre de la </a:t>
            </a:r>
            <a:r>
              <a:rPr lang="fr-FR" sz="2500" b="0" i="0" u="none" strike="noStrike" cap="none">
                <a:solidFill>
                  <a:srgbClr val="000000"/>
                </a:solidFill>
                <a:latin typeface="Calibri"/>
                <a:ea typeface="Calibri"/>
                <a:cs typeface="Calibri"/>
                <a:sym typeface="Calibri"/>
              </a:rPr>
              <a:t>réinstallation et pour garantir </a:t>
            </a:r>
            <a:r>
              <a:rPr lang="fr-FR" sz="2500">
                <a:solidFill>
                  <a:srgbClr val="000000"/>
                </a:solidFill>
                <a:latin typeface="Calibri"/>
                <a:ea typeface="Calibri"/>
                <a:cs typeface="Calibri"/>
                <a:sym typeface="Calibri"/>
              </a:rPr>
              <a:t>l’exercice d’un choix </a:t>
            </a:r>
            <a:r>
              <a:rPr lang="fr-FR" sz="2500" b="0" i="0" u="none" strike="noStrike" cap="none">
                <a:solidFill>
                  <a:srgbClr val="000000"/>
                </a:solidFill>
                <a:latin typeface="Calibri"/>
                <a:ea typeface="Calibri"/>
                <a:cs typeface="Calibri"/>
                <a:sym typeface="Calibri"/>
              </a:rPr>
              <a:t>libre </a:t>
            </a:r>
            <a:r>
              <a:rPr lang="fr-FR" sz="2500">
                <a:solidFill>
                  <a:srgbClr val="000000"/>
                </a:solidFill>
                <a:latin typeface="Calibri"/>
                <a:ea typeface="Calibri"/>
                <a:cs typeface="Calibri"/>
                <a:sym typeface="Calibri"/>
              </a:rPr>
              <a:t>et éclairé </a:t>
            </a:r>
            <a:r>
              <a:rPr lang="fr-FR" sz="2500" b="0" i="0" u="none" strike="noStrike" cap="none">
                <a:solidFill>
                  <a:srgbClr val="000000"/>
                </a:solidFill>
                <a:latin typeface="Calibri"/>
                <a:ea typeface="Calibri"/>
                <a:cs typeface="Calibri"/>
                <a:sym typeface="Calibri"/>
              </a:rPr>
              <a:t>dans les cas de rapatriement volontaire. </a:t>
            </a:r>
            <a:endParaRPr sz="2500" b="0" i="0" u="none" strike="noStrike" cap="none">
              <a:solidFill>
                <a:srgbClr val="000000"/>
              </a:solidFill>
              <a:latin typeface="Arial"/>
              <a:ea typeface="Arial"/>
              <a:cs typeface="Arial"/>
              <a:sym typeface="Arial"/>
            </a:endParaRPr>
          </a:p>
          <a:p>
            <a:pPr marL="228600" marR="0" lvl="0" indent="-50400" algn="l" rtl="0">
              <a:lnSpc>
                <a:spcPct val="90000"/>
              </a:lnSpc>
              <a:spcBef>
                <a:spcPts val="1001"/>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p7"/>
          <p:cNvSpPr txBox="1">
            <a:spLocks noGrp="1"/>
          </p:cNvSpPr>
          <p:nvPr>
            <p:ph type="body" idx="4294967295"/>
          </p:nvPr>
        </p:nvSpPr>
        <p:spPr>
          <a:xfrm>
            <a:off x="284400" y="528480"/>
            <a:ext cx="2970360" cy="4798800"/>
          </a:xfrm>
          <a:prstGeom prst="rect">
            <a:avLst/>
          </a:prstGeom>
          <a:noFill/>
          <a:ln>
            <a:noFill/>
          </a:ln>
        </p:spPr>
        <p:txBody>
          <a:bodyPr spcFirstLastPara="1" wrap="square" lIns="91425" tIns="45700" rIns="91425" bIns="45700" anchor="t" anchorCtr="0">
            <a:noAutofit/>
          </a:bodyPr>
          <a:lstStyle/>
          <a:p>
            <a:pPr marL="228600" marR="0" lvl="0" indent="0" algn="l" rtl="0">
              <a:lnSpc>
                <a:spcPct val="90000"/>
              </a:lnSpc>
              <a:spcBef>
                <a:spcPts val="0"/>
              </a:spcBef>
              <a:spcAft>
                <a:spcPts val="0"/>
              </a:spcAft>
              <a:buClr>
                <a:srgbClr val="000000"/>
              </a:buClr>
              <a:buSzPts val="1400"/>
              <a:buFont typeface="Arial"/>
              <a:buNone/>
            </a:pPr>
            <a:r>
              <a:rPr lang="fr-FR" sz="3800" b="0" i="0" u="none" strike="noStrike" cap="none">
                <a:solidFill>
                  <a:srgbClr val="000000"/>
                </a:solidFill>
                <a:latin typeface="Arial"/>
                <a:ea typeface="Arial"/>
                <a:cs typeface="Arial"/>
                <a:sym typeface="Arial"/>
              </a:rPr>
              <a:t>UNHCR</a:t>
            </a:r>
            <a:br>
              <a:rPr lang="fr-FR" sz="3800" b="0" i="0" u="none" strike="noStrike" cap="none">
                <a:solidFill>
                  <a:schemeClr val="dk1"/>
                </a:solidFill>
                <a:latin typeface="Arial"/>
                <a:ea typeface="Arial"/>
                <a:cs typeface="Arial"/>
                <a:sym typeface="Arial"/>
              </a:rPr>
            </a:br>
            <a:endParaRPr sz="3800" b="0" i="0" u="none" strike="noStrike" cap="none">
              <a:solidFill>
                <a:srgbClr val="000000"/>
              </a:solidFill>
              <a:latin typeface="Arial"/>
              <a:ea typeface="Arial"/>
              <a:cs typeface="Arial"/>
              <a:sym typeface="Arial"/>
            </a:endParaRPr>
          </a:p>
          <a:p>
            <a:pPr marL="228600" marR="0" lvl="0" indent="0" algn="l" rtl="0">
              <a:lnSpc>
                <a:spcPct val="90000"/>
              </a:lnSpc>
              <a:spcBef>
                <a:spcPts val="1001"/>
              </a:spcBef>
              <a:spcAft>
                <a:spcPts val="0"/>
              </a:spcAft>
              <a:buClr>
                <a:srgbClr val="000000"/>
              </a:buClr>
              <a:buSzPts val="1400"/>
              <a:buFont typeface="Arial"/>
              <a:buNone/>
            </a:pPr>
            <a:r>
              <a:rPr lang="fr-FR" sz="3800" b="0" i="0" u="none" strike="noStrike" cap="none">
                <a:solidFill>
                  <a:srgbClr val="000000"/>
                </a:solidFill>
                <a:latin typeface="Arial"/>
                <a:ea typeface="Arial"/>
                <a:cs typeface="Arial"/>
                <a:sym typeface="Arial"/>
              </a:rPr>
              <a:t> </a:t>
            </a:r>
            <a:r>
              <a:rPr lang="fr-FR" sz="3800">
                <a:solidFill>
                  <a:srgbClr val="000000"/>
                </a:solidFill>
              </a:rPr>
              <a:t>Procédure</a:t>
            </a:r>
            <a:r>
              <a:rPr lang="fr-FR" sz="3800" b="0" i="0" u="none" strike="noStrike" cap="none">
                <a:solidFill>
                  <a:srgbClr val="000000"/>
                </a:solidFill>
                <a:latin typeface="Arial"/>
                <a:ea typeface="Arial"/>
                <a:cs typeface="Arial"/>
                <a:sym typeface="Arial"/>
              </a:rPr>
              <a:t> de l'Intérêt Supérieur</a:t>
            </a:r>
            <a:endParaRPr sz="38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8"/>
          <p:cNvSpPr txBox="1">
            <a:spLocks noGrp="1"/>
          </p:cNvSpPr>
          <p:nvPr>
            <p:ph type="body" idx="4294967295"/>
          </p:nvPr>
        </p:nvSpPr>
        <p:spPr>
          <a:xfrm>
            <a:off x="4100400" y="528480"/>
            <a:ext cx="7300440" cy="1271160"/>
          </a:xfrm>
          <a:prstGeom prst="rect">
            <a:avLst/>
          </a:prstGeom>
          <a:noFill/>
          <a:ln>
            <a:noFill/>
          </a:ln>
        </p:spPr>
        <p:txBody>
          <a:bodyPr spcFirstLastPara="1" wrap="square" lIns="91425" tIns="45700" rIns="91425" bIns="45700" anchor="t" anchorCtr="0">
            <a:noAutofit/>
          </a:bodyPr>
          <a:lstStyle/>
          <a:p>
            <a:pPr marL="228600" marR="0" lvl="0" indent="0" algn="l" rtl="0">
              <a:lnSpc>
                <a:spcPct val="90000"/>
              </a:lnSpc>
              <a:spcBef>
                <a:spcPts val="0"/>
              </a:spcBef>
              <a:spcAft>
                <a:spcPts val="0"/>
              </a:spcAft>
              <a:buClr>
                <a:srgbClr val="000000"/>
              </a:buClr>
              <a:buSzPts val="1400"/>
              <a:buFont typeface="Arial"/>
              <a:buNone/>
            </a:pPr>
            <a:r>
              <a:rPr lang="fr-FR" sz="3200" b="1">
                <a:solidFill>
                  <a:srgbClr val="0388C5"/>
                </a:solidFill>
                <a:latin typeface="Helvetica Neue"/>
                <a:ea typeface="Helvetica Neue"/>
                <a:cs typeface="Helvetica Neue"/>
                <a:sym typeface="Helvetica Neue"/>
              </a:rPr>
              <a:t>Une  PIS appropriée</a:t>
            </a:r>
            <a:endParaRPr sz="1400" b="0" i="0" u="none" strike="noStrike" cap="none">
              <a:solidFill>
                <a:srgbClr val="000000"/>
              </a:solidFill>
              <a:latin typeface="Arial"/>
              <a:ea typeface="Arial"/>
              <a:cs typeface="Arial"/>
              <a:sym typeface="Arial"/>
            </a:endParaRPr>
          </a:p>
          <a:p>
            <a:pPr marL="228600" marR="0" lvl="0" indent="0" algn="l" rtl="0">
              <a:lnSpc>
                <a:spcPct val="90000"/>
              </a:lnSpc>
              <a:spcBef>
                <a:spcPts val="1001"/>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 name="Google Shape;121;p8"/>
          <p:cNvSpPr txBox="1">
            <a:spLocks noGrp="1"/>
          </p:cNvSpPr>
          <p:nvPr>
            <p:ph type="body" idx="4294967295"/>
          </p:nvPr>
        </p:nvSpPr>
        <p:spPr>
          <a:xfrm>
            <a:off x="3948120" y="1603800"/>
            <a:ext cx="7300440" cy="4492080"/>
          </a:xfrm>
          <a:prstGeom prst="rect">
            <a:avLst/>
          </a:prstGeom>
          <a:noFill/>
          <a:ln>
            <a:noFill/>
          </a:ln>
        </p:spPr>
        <p:txBody>
          <a:bodyPr spcFirstLastPara="1" wrap="square" lIns="91425" tIns="45700" rIns="91425" bIns="45700" anchor="t" anchorCtr="0">
            <a:noAutofit/>
          </a:bodyPr>
          <a:lstStyle/>
          <a:p>
            <a:pPr marL="228600" marR="0" lvl="0" indent="-228240" algn="l" rtl="0">
              <a:lnSpc>
                <a:spcPct val="90000"/>
              </a:lnSpc>
              <a:spcBef>
                <a:spcPts val="0"/>
              </a:spcBef>
              <a:spcAft>
                <a:spcPts val="0"/>
              </a:spcAft>
              <a:buClr>
                <a:srgbClr val="545554"/>
              </a:buClr>
              <a:buSzPts val="2500"/>
              <a:buFont typeface="Arial"/>
              <a:buChar char="•"/>
            </a:pPr>
            <a:r>
              <a:rPr lang="fr-FR" sz="2500" b="0" i="0" u="none" strike="noStrike" cap="none">
                <a:solidFill>
                  <a:srgbClr val="000000"/>
                </a:solidFill>
                <a:latin typeface="Calibri"/>
                <a:ea typeface="Calibri"/>
                <a:cs typeface="Calibri"/>
                <a:sym typeface="Calibri"/>
              </a:rPr>
              <a:t>Promeut </a:t>
            </a:r>
            <a:r>
              <a:rPr lang="fr-FR" sz="2500">
                <a:solidFill>
                  <a:srgbClr val="000000"/>
                </a:solidFill>
                <a:latin typeface="Calibri"/>
                <a:ea typeface="Calibri"/>
                <a:cs typeface="Calibri"/>
                <a:sym typeface="Calibri"/>
              </a:rPr>
              <a:t>une</a:t>
            </a:r>
            <a:r>
              <a:rPr lang="fr-FR" sz="2500" b="0" i="0" u="none" strike="noStrike" cap="none">
                <a:solidFill>
                  <a:srgbClr val="000000"/>
                </a:solidFill>
                <a:latin typeface="Calibri"/>
                <a:ea typeface="Calibri"/>
                <a:cs typeface="Calibri"/>
                <a:sym typeface="Calibri"/>
              </a:rPr>
              <a:t> participation de l'enfant sans discrimination; </a:t>
            </a:r>
            <a:endParaRPr sz="2500" b="0" i="0" u="none" strike="noStrike" cap="none">
              <a:solidFill>
                <a:srgbClr val="000000"/>
              </a:solidFill>
              <a:latin typeface="Arial"/>
              <a:ea typeface="Arial"/>
              <a:cs typeface="Arial"/>
              <a:sym typeface="Arial"/>
            </a:endParaRPr>
          </a:p>
          <a:p>
            <a:pPr marL="228600" marR="0" lvl="0" indent="0" algn="l" rtl="0">
              <a:lnSpc>
                <a:spcPct val="90000"/>
              </a:lnSpc>
              <a:spcBef>
                <a:spcPts val="1000"/>
              </a:spcBef>
              <a:spcAft>
                <a:spcPts val="0"/>
              </a:spcAft>
              <a:buClr>
                <a:schemeClr val="dk1"/>
              </a:buClr>
              <a:buSzPts val="2500"/>
              <a:buFont typeface="Arial"/>
              <a:buNone/>
            </a:pPr>
            <a:endParaRPr sz="2500" b="0" i="0" u="none" strike="noStrike" cap="none">
              <a:solidFill>
                <a:srgbClr val="000000"/>
              </a:solidFill>
              <a:latin typeface="Arial"/>
              <a:ea typeface="Arial"/>
              <a:cs typeface="Arial"/>
              <a:sym typeface="Arial"/>
            </a:endParaRPr>
          </a:p>
          <a:p>
            <a:pPr marL="228600" marR="0" lvl="0" indent="-228240" algn="l" rtl="0">
              <a:lnSpc>
                <a:spcPct val="90000"/>
              </a:lnSpc>
              <a:spcBef>
                <a:spcPts val="1000"/>
              </a:spcBef>
              <a:spcAft>
                <a:spcPts val="0"/>
              </a:spcAft>
              <a:buClr>
                <a:srgbClr val="545554"/>
              </a:buClr>
              <a:buSzPts val="2500"/>
              <a:buFont typeface="Arial"/>
              <a:buChar char="•"/>
            </a:pPr>
            <a:r>
              <a:rPr lang="fr-FR" sz="2500">
                <a:solidFill>
                  <a:srgbClr val="000000"/>
                </a:solidFill>
                <a:latin typeface="Calibri"/>
                <a:ea typeface="Calibri"/>
                <a:cs typeface="Calibri"/>
                <a:sym typeface="Calibri"/>
              </a:rPr>
              <a:t>Accorde toute l'importance voulue à l’</a:t>
            </a:r>
            <a:r>
              <a:rPr lang="fr-FR" sz="2500" b="0" i="0" u="none" strike="noStrike" cap="none">
                <a:solidFill>
                  <a:srgbClr val="000000"/>
                </a:solidFill>
                <a:latin typeface="Calibri"/>
                <a:ea typeface="Calibri"/>
                <a:cs typeface="Calibri"/>
                <a:sym typeface="Calibri"/>
              </a:rPr>
              <a:t>opinion de l'enfant en fonction de son âge et de sa maturité ; </a:t>
            </a:r>
            <a:br>
              <a:rPr lang="fr-FR" sz="2500" b="0" i="0" u="none" strike="noStrike" cap="none">
                <a:solidFill>
                  <a:schemeClr val="dk1"/>
                </a:solidFill>
                <a:latin typeface="Arial"/>
                <a:ea typeface="Arial"/>
                <a:cs typeface="Arial"/>
                <a:sym typeface="Arial"/>
              </a:rPr>
            </a:br>
            <a:r>
              <a:rPr lang="fr-FR" sz="2500" b="0" i="0" u="none" strike="noStrike" cap="none">
                <a:solidFill>
                  <a:srgbClr val="000000"/>
                </a:solidFill>
                <a:latin typeface="Calibri"/>
                <a:ea typeface="Calibri"/>
                <a:cs typeface="Calibri"/>
                <a:sym typeface="Calibri"/>
              </a:rPr>
              <a:t> </a:t>
            </a:r>
            <a:endParaRPr sz="2500" b="0" i="0" u="none" strike="noStrike" cap="none">
              <a:solidFill>
                <a:srgbClr val="000000"/>
              </a:solidFill>
              <a:latin typeface="Arial"/>
              <a:ea typeface="Arial"/>
              <a:cs typeface="Arial"/>
              <a:sym typeface="Arial"/>
            </a:endParaRPr>
          </a:p>
          <a:p>
            <a:pPr marL="228600" marR="0" lvl="0" indent="-228240" algn="l" rtl="0">
              <a:lnSpc>
                <a:spcPct val="90000"/>
              </a:lnSpc>
              <a:spcBef>
                <a:spcPts val="1000"/>
              </a:spcBef>
              <a:spcAft>
                <a:spcPts val="0"/>
              </a:spcAft>
              <a:buClr>
                <a:srgbClr val="545554"/>
              </a:buClr>
              <a:buSzPts val="2500"/>
              <a:buFont typeface="Arial"/>
              <a:buChar char="•"/>
            </a:pPr>
            <a:r>
              <a:rPr lang="fr-FR" sz="2500" b="0" i="0" u="none" strike="noStrike" cap="none">
                <a:solidFill>
                  <a:srgbClr val="000000"/>
                </a:solidFill>
                <a:latin typeface="Calibri"/>
                <a:ea typeface="Calibri"/>
                <a:cs typeface="Calibri"/>
                <a:sym typeface="Calibri"/>
              </a:rPr>
              <a:t>Implique les personnes ayant l'expertise </a:t>
            </a:r>
            <a:r>
              <a:rPr lang="fr-FR" sz="2500">
                <a:solidFill>
                  <a:srgbClr val="000000"/>
                </a:solidFill>
                <a:latin typeface="Calibri"/>
                <a:ea typeface="Calibri"/>
                <a:cs typeface="Calibri"/>
                <a:sym typeface="Calibri"/>
              </a:rPr>
              <a:t>requise </a:t>
            </a:r>
            <a:r>
              <a:rPr lang="fr-FR" sz="2500" b="0" i="0" u="none" strike="noStrike" cap="none">
                <a:solidFill>
                  <a:srgbClr val="000000"/>
                </a:solidFill>
                <a:latin typeface="Calibri"/>
                <a:ea typeface="Calibri"/>
                <a:cs typeface="Calibri"/>
                <a:sym typeface="Calibri"/>
              </a:rPr>
              <a:t>dans l</a:t>
            </a:r>
            <a:r>
              <a:rPr lang="fr-FR" sz="2500">
                <a:solidFill>
                  <a:srgbClr val="000000"/>
                </a:solidFill>
                <a:latin typeface="Calibri"/>
                <a:ea typeface="Calibri"/>
                <a:cs typeface="Calibri"/>
                <a:sym typeface="Calibri"/>
              </a:rPr>
              <a:t>a</a:t>
            </a:r>
            <a:r>
              <a:rPr lang="fr-FR" sz="2500" b="0" i="0" u="none" strike="noStrike" cap="none">
                <a:solidFill>
                  <a:srgbClr val="000000"/>
                </a:solidFill>
                <a:latin typeface="Calibri"/>
                <a:ea typeface="Calibri"/>
                <a:cs typeface="Calibri"/>
                <a:sym typeface="Calibri"/>
              </a:rPr>
              <a:t> prise de décisions ;</a:t>
            </a:r>
            <a:endParaRPr sz="2500" b="0" i="0" u="none" strike="noStrike" cap="none">
              <a:solidFill>
                <a:srgbClr val="000000"/>
              </a:solidFill>
              <a:latin typeface="Arial"/>
              <a:ea typeface="Arial"/>
              <a:cs typeface="Arial"/>
              <a:sym typeface="Arial"/>
            </a:endParaRPr>
          </a:p>
          <a:p>
            <a:pPr marL="228600" marR="0" lvl="0" indent="-228240" algn="l" rtl="0">
              <a:lnSpc>
                <a:spcPct val="90000"/>
              </a:lnSpc>
              <a:spcBef>
                <a:spcPts val="1000"/>
              </a:spcBef>
              <a:spcAft>
                <a:spcPts val="0"/>
              </a:spcAft>
              <a:buClr>
                <a:srgbClr val="545554"/>
              </a:buClr>
              <a:buSzPts val="2500"/>
              <a:buFont typeface="Arial"/>
              <a:buChar char="•"/>
            </a:pPr>
            <a:r>
              <a:rPr lang="fr-FR" sz="2500">
                <a:solidFill>
                  <a:srgbClr val="000000"/>
                </a:solidFill>
                <a:latin typeface="Calibri"/>
                <a:ea typeface="Calibri"/>
                <a:cs typeface="Calibri"/>
                <a:sym typeface="Calibri"/>
              </a:rPr>
              <a:t>Equilibre </a:t>
            </a:r>
            <a:r>
              <a:rPr lang="fr-FR" sz="2500" b="0" i="0" u="none" strike="noStrike" cap="none">
                <a:solidFill>
                  <a:srgbClr val="000000"/>
                </a:solidFill>
                <a:latin typeface="Calibri"/>
                <a:ea typeface="Calibri"/>
                <a:cs typeface="Calibri"/>
                <a:sym typeface="Calibri"/>
              </a:rPr>
              <a:t>tous les facteurs pertinents pour évaluer la meilleure option ; et </a:t>
            </a:r>
            <a:br>
              <a:rPr lang="fr-FR" sz="2500" b="0" i="0" u="none" strike="noStrike" cap="none">
                <a:solidFill>
                  <a:schemeClr val="dk1"/>
                </a:solidFill>
                <a:latin typeface="Arial"/>
                <a:ea typeface="Arial"/>
                <a:cs typeface="Arial"/>
                <a:sym typeface="Arial"/>
              </a:rPr>
            </a:br>
            <a:r>
              <a:rPr lang="fr-FR" sz="2500" b="0" i="0" u="none" strike="noStrike" cap="none">
                <a:solidFill>
                  <a:srgbClr val="000000"/>
                </a:solidFill>
                <a:latin typeface="Calibri"/>
                <a:ea typeface="Calibri"/>
                <a:cs typeface="Calibri"/>
                <a:sym typeface="Calibri"/>
              </a:rPr>
              <a:t> </a:t>
            </a:r>
            <a:endParaRPr sz="2500" b="0" i="0" u="none" strike="noStrike" cap="none">
              <a:solidFill>
                <a:srgbClr val="000000"/>
              </a:solidFill>
              <a:latin typeface="Arial"/>
              <a:ea typeface="Arial"/>
              <a:cs typeface="Arial"/>
              <a:sym typeface="Arial"/>
            </a:endParaRPr>
          </a:p>
          <a:p>
            <a:pPr marL="228600" marR="0" lvl="0" indent="-228240" algn="l" rtl="0">
              <a:lnSpc>
                <a:spcPct val="90000"/>
              </a:lnSpc>
              <a:spcBef>
                <a:spcPts val="1000"/>
              </a:spcBef>
              <a:spcAft>
                <a:spcPts val="0"/>
              </a:spcAft>
              <a:buClr>
                <a:srgbClr val="545554"/>
              </a:buClr>
              <a:buSzPts val="2500"/>
              <a:buFont typeface="Arial"/>
              <a:buChar char="•"/>
            </a:pPr>
            <a:r>
              <a:rPr lang="fr-FR" sz="2500">
                <a:solidFill>
                  <a:srgbClr val="000000"/>
                </a:solidFill>
                <a:latin typeface="Calibri"/>
                <a:ea typeface="Calibri"/>
                <a:cs typeface="Calibri"/>
                <a:sym typeface="Calibri"/>
              </a:rPr>
              <a:t>Respecte </a:t>
            </a:r>
            <a:r>
              <a:rPr lang="fr-FR" sz="2500" b="0" i="0" u="none" strike="noStrike" cap="none">
                <a:solidFill>
                  <a:srgbClr val="000000"/>
                </a:solidFill>
                <a:latin typeface="Calibri"/>
                <a:ea typeface="Calibri"/>
                <a:cs typeface="Calibri"/>
                <a:sym typeface="Calibri"/>
              </a:rPr>
              <a:t>tous les droits de l'enfant. </a:t>
            </a:r>
            <a:endParaRPr sz="2500" b="0" i="0" u="none" strike="noStrike" cap="none">
              <a:solidFill>
                <a:srgbClr val="000000"/>
              </a:solidFill>
              <a:latin typeface="Arial"/>
              <a:ea typeface="Arial"/>
              <a:cs typeface="Arial"/>
              <a:sym typeface="Arial"/>
            </a:endParaRPr>
          </a:p>
          <a:p>
            <a:pPr marL="228600" marR="0" lvl="0" indent="-50400" algn="l" rtl="0">
              <a:lnSpc>
                <a:spcPct val="90000"/>
              </a:lnSpc>
              <a:spcBef>
                <a:spcPts val="1001"/>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8"/>
          <p:cNvSpPr txBox="1">
            <a:spLocks noGrp="1"/>
          </p:cNvSpPr>
          <p:nvPr>
            <p:ph type="body" idx="4294967295"/>
          </p:nvPr>
        </p:nvSpPr>
        <p:spPr>
          <a:xfrm>
            <a:off x="284400" y="528480"/>
            <a:ext cx="2970360" cy="4798800"/>
          </a:xfrm>
          <a:prstGeom prst="rect">
            <a:avLst/>
          </a:prstGeom>
          <a:noFill/>
          <a:ln>
            <a:noFill/>
          </a:ln>
        </p:spPr>
        <p:txBody>
          <a:bodyPr spcFirstLastPara="1" wrap="square" lIns="91425" tIns="45700" rIns="91425" bIns="45700" anchor="t" anchorCtr="0">
            <a:noAutofit/>
          </a:bodyPr>
          <a:lstStyle/>
          <a:p>
            <a:pPr marL="228600" marR="0" lvl="0" indent="0" algn="l" rtl="0">
              <a:lnSpc>
                <a:spcPct val="90000"/>
              </a:lnSpc>
              <a:spcBef>
                <a:spcPts val="0"/>
              </a:spcBef>
              <a:spcAft>
                <a:spcPts val="0"/>
              </a:spcAft>
              <a:buClr>
                <a:srgbClr val="000000"/>
              </a:buClr>
              <a:buSzPts val="1400"/>
              <a:buFont typeface="Arial"/>
              <a:buNone/>
            </a:pPr>
            <a:r>
              <a:rPr lang="fr-FR" sz="4200" b="0" i="0" u="none" strike="noStrike" cap="none">
                <a:solidFill>
                  <a:srgbClr val="000000"/>
                </a:solidFill>
                <a:latin typeface="Arial"/>
                <a:ea typeface="Arial"/>
                <a:cs typeface="Arial"/>
                <a:sym typeface="Arial"/>
              </a:rPr>
              <a:t> </a:t>
            </a:r>
            <a:r>
              <a:rPr lang="fr-FR" sz="4200">
                <a:solidFill>
                  <a:srgbClr val="000000"/>
                </a:solidFill>
              </a:rPr>
              <a:t>Procédure</a:t>
            </a:r>
            <a:r>
              <a:rPr lang="fr-FR" sz="4200" b="0" i="0" u="none" strike="noStrike" cap="none">
                <a:solidFill>
                  <a:srgbClr val="000000"/>
                </a:solidFill>
                <a:latin typeface="Arial"/>
                <a:ea typeface="Arial"/>
                <a:cs typeface="Arial"/>
                <a:sym typeface="Arial"/>
              </a:rPr>
              <a:t> de l'Intérêt Supérieur</a:t>
            </a:r>
            <a:endParaRPr sz="4200" b="0" i="0" u="none" strike="noStrike" cap="none">
              <a:solidFill>
                <a:srgbClr val="000000"/>
              </a:solidFill>
              <a:latin typeface="Arial"/>
              <a:ea typeface="Arial"/>
              <a:cs typeface="Arial"/>
              <a:sym typeface="Arial"/>
            </a:endParaRPr>
          </a:p>
          <a:p>
            <a:pPr marL="228600" marR="0" lvl="0" indent="0" algn="l" rtl="0">
              <a:lnSpc>
                <a:spcPct val="90000"/>
              </a:lnSpc>
              <a:spcBef>
                <a:spcPts val="1001"/>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pic>
        <p:nvPicPr>
          <p:cNvPr id="127" name="Google Shape;127;p9"/>
          <p:cNvPicPr preferRelativeResize="0"/>
          <p:nvPr/>
        </p:nvPicPr>
        <p:blipFill rotWithShape="1">
          <a:blip r:embed="rId3">
            <a:alphaModFix/>
          </a:blip>
          <a:srcRect/>
          <a:stretch/>
        </p:blipFill>
        <p:spPr>
          <a:xfrm>
            <a:off x="56520" y="578880"/>
            <a:ext cx="3383640" cy="3383640"/>
          </a:xfrm>
          <a:prstGeom prst="rect">
            <a:avLst/>
          </a:prstGeom>
          <a:noFill/>
          <a:ln>
            <a:noFill/>
          </a:ln>
        </p:spPr>
      </p:pic>
      <p:grpSp>
        <p:nvGrpSpPr>
          <p:cNvPr id="128" name="Google Shape;128;p9"/>
          <p:cNvGrpSpPr/>
          <p:nvPr/>
        </p:nvGrpSpPr>
        <p:grpSpPr>
          <a:xfrm>
            <a:off x="4069440" y="792000"/>
            <a:ext cx="7666560" cy="5807900"/>
            <a:chOff x="4069440" y="792000"/>
            <a:chExt cx="7666560" cy="5807900"/>
          </a:xfrm>
        </p:grpSpPr>
        <p:sp>
          <p:nvSpPr>
            <p:cNvPr id="129" name="Google Shape;129;p9"/>
            <p:cNvSpPr/>
            <p:nvPr/>
          </p:nvSpPr>
          <p:spPr>
            <a:xfrm>
              <a:off x="4069440" y="792000"/>
              <a:ext cx="7666560" cy="563904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30" name="Google Shape;130;p9"/>
            <p:cNvSpPr txBox="1"/>
            <p:nvPr/>
          </p:nvSpPr>
          <p:spPr>
            <a:xfrm>
              <a:off x="4069450" y="1474400"/>
              <a:ext cx="7666500" cy="51255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400" b="1" u="none" strike="noStrike">
                  <a:solidFill>
                    <a:srgbClr val="000000"/>
                  </a:solidFill>
                  <a:latin typeface="Calibri"/>
                  <a:ea typeface="Calibri"/>
                  <a:cs typeface="Calibri"/>
                  <a:sym typeface="Calibri"/>
                </a:rPr>
                <a:t>Dans vos groupes:</a:t>
              </a:r>
              <a:endParaRPr sz="24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900" b="0" u="none" strike="noStrike">
                <a:solidFill>
                  <a:srgbClr val="000000"/>
                </a:solidFill>
                <a:latin typeface="Arial"/>
                <a:ea typeface="Arial"/>
                <a:cs typeface="Arial"/>
                <a:sym typeface="Arial"/>
              </a:endParaRPr>
            </a:p>
            <a:p>
              <a:pPr marL="343080" marR="0" lvl="0" indent="-317160" algn="l" rtl="0">
                <a:lnSpc>
                  <a:spcPct val="100000"/>
                </a:lnSpc>
                <a:spcBef>
                  <a:spcPts val="0"/>
                </a:spcBef>
                <a:spcAft>
                  <a:spcPts val="0"/>
                </a:spcAft>
                <a:buClr>
                  <a:srgbClr val="545554"/>
                </a:buClr>
                <a:buSzPts val="2400"/>
                <a:buFont typeface="Noto Sans Symbols"/>
                <a:buAutoNum type="arabicPeriod"/>
              </a:pPr>
              <a:r>
                <a:rPr lang="fr-FR" sz="2400" b="0" u="none" strike="noStrike">
                  <a:solidFill>
                    <a:srgbClr val="000000"/>
                  </a:solidFill>
                  <a:latin typeface="Calibri"/>
                  <a:ea typeface="Calibri"/>
                  <a:cs typeface="Calibri"/>
                  <a:sym typeface="Calibri"/>
                </a:rPr>
                <a:t>Lire </a:t>
              </a:r>
              <a:r>
                <a:rPr lang="fr-FR" sz="2400" b="0" i="1" u="none" strike="noStrike">
                  <a:solidFill>
                    <a:srgbClr val="000000"/>
                  </a:solidFill>
                  <a:latin typeface="Calibri"/>
                  <a:ea typeface="Calibri"/>
                  <a:cs typeface="Calibri"/>
                  <a:sym typeface="Calibri"/>
                </a:rPr>
                <a:t>– Modèle de Formulaire </a:t>
              </a:r>
              <a:r>
                <a:rPr lang="fr-FR" sz="2400" i="1">
                  <a:latin typeface="Calibri"/>
                  <a:ea typeface="Calibri"/>
                  <a:cs typeface="Calibri"/>
                  <a:sym typeface="Calibri"/>
                </a:rPr>
                <a:t>d'Évaluation</a:t>
              </a:r>
              <a:r>
                <a:rPr lang="fr-FR" sz="2400" b="0" i="1" u="none" strike="noStrike">
                  <a:solidFill>
                    <a:srgbClr val="000000"/>
                  </a:solidFill>
                  <a:latin typeface="Calibri"/>
                  <a:ea typeface="Calibri"/>
                  <a:cs typeface="Calibri"/>
                  <a:sym typeface="Calibri"/>
                </a:rPr>
                <a:t> de l'Intérêt Supérieur, </a:t>
              </a:r>
              <a:r>
                <a:rPr lang="fr-FR" sz="2400" b="0" u="none" strike="noStrike">
                  <a:solidFill>
                    <a:srgbClr val="000000"/>
                  </a:solidFill>
                  <a:latin typeface="Calibri"/>
                  <a:ea typeface="Calibri"/>
                  <a:cs typeface="Calibri"/>
                  <a:sym typeface="Calibri"/>
                </a:rPr>
                <a:t>HCR </a:t>
              </a:r>
              <a:br>
                <a:rPr lang="fr-FR" sz="2400">
                  <a:solidFill>
                    <a:schemeClr val="dk1"/>
                  </a:solidFill>
                  <a:latin typeface="Arial"/>
                  <a:ea typeface="Arial"/>
                  <a:cs typeface="Arial"/>
                  <a:sym typeface="Arial"/>
                </a:rPr>
              </a:br>
              <a:r>
                <a:rPr lang="fr-FR" sz="2400" b="0" u="none" strike="noStrike">
                  <a:solidFill>
                    <a:srgbClr val="000000"/>
                  </a:solidFill>
                  <a:latin typeface="Calibri"/>
                  <a:ea typeface="Calibri"/>
                  <a:cs typeface="Calibri"/>
                  <a:sym typeface="Calibri"/>
                </a:rPr>
                <a:t> </a:t>
              </a:r>
              <a:endParaRPr sz="1500" b="0" u="none" strike="noStrike">
                <a:solidFill>
                  <a:srgbClr val="000000"/>
                </a:solidFill>
                <a:latin typeface="Arial"/>
                <a:ea typeface="Arial"/>
                <a:cs typeface="Arial"/>
                <a:sym typeface="Arial"/>
              </a:endParaRPr>
            </a:p>
            <a:p>
              <a:pPr marL="343080" marR="0" lvl="0" indent="-317160" algn="l" rtl="0">
                <a:lnSpc>
                  <a:spcPct val="100000"/>
                </a:lnSpc>
                <a:spcBef>
                  <a:spcPts val="0"/>
                </a:spcBef>
                <a:spcAft>
                  <a:spcPts val="0"/>
                </a:spcAft>
                <a:buClr>
                  <a:srgbClr val="545554"/>
                </a:buClr>
                <a:buSzPts val="2400"/>
                <a:buFont typeface="Noto Sans Symbols"/>
                <a:buAutoNum type="arabicPeriod"/>
              </a:pPr>
              <a:r>
                <a:rPr lang="fr-FR" sz="2400" b="0" u="none" strike="noStrike">
                  <a:solidFill>
                    <a:srgbClr val="000000"/>
                  </a:solidFill>
                  <a:latin typeface="Calibri"/>
                  <a:ea typeface="Calibri"/>
                  <a:cs typeface="Calibri"/>
                  <a:sym typeface="Calibri"/>
                </a:rPr>
                <a:t>Lire </a:t>
              </a:r>
              <a:r>
                <a:rPr lang="fr-FR" sz="2400" b="0" i="1" u="none" strike="noStrike">
                  <a:solidFill>
                    <a:srgbClr val="000000"/>
                  </a:solidFill>
                  <a:latin typeface="Calibri"/>
                  <a:ea typeface="Calibri"/>
                  <a:cs typeface="Calibri"/>
                  <a:sym typeface="Calibri"/>
                </a:rPr>
                <a:t>– Formulaire de Rapport de Détermination de l'Intérêt Supérieur, HCR</a:t>
              </a:r>
              <a:br>
                <a:rPr lang="fr-FR" sz="2400">
                  <a:solidFill>
                    <a:schemeClr val="dk1"/>
                  </a:solidFill>
                  <a:latin typeface="Arial"/>
                  <a:ea typeface="Arial"/>
                  <a:cs typeface="Arial"/>
                  <a:sym typeface="Arial"/>
                </a:rPr>
              </a:br>
              <a:r>
                <a:rPr lang="fr-FR" sz="2400" b="0" i="1" u="none" strike="noStrike">
                  <a:solidFill>
                    <a:srgbClr val="000000"/>
                  </a:solidFill>
                  <a:latin typeface="Calibri"/>
                  <a:ea typeface="Calibri"/>
                  <a:cs typeface="Calibri"/>
                  <a:sym typeface="Calibri"/>
                </a:rPr>
                <a:t> </a:t>
              </a:r>
              <a:endParaRPr sz="1600" b="0" u="none" strike="noStrike">
                <a:solidFill>
                  <a:srgbClr val="000000"/>
                </a:solidFill>
                <a:latin typeface="Arial"/>
                <a:ea typeface="Arial"/>
                <a:cs typeface="Arial"/>
                <a:sym typeface="Arial"/>
              </a:endParaRPr>
            </a:p>
            <a:p>
              <a:pPr marL="343080" marR="0" lvl="0" indent="-317160" algn="l" rtl="0">
                <a:lnSpc>
                  <a:spcPct val="100000"/>
                </a:lnSpc>
                <a:spcBef>
                  <a:spcPts val="0"/>
                </a:spcBef>
                <a:spcAft>
                  <a:spcPts val="0"/>
                </a:spcAft>
                <a:buClr>
                  <a:srgbClr val="545554"/>
                </a:buClr>
                <a:buSzPts val="2400"/>
                <a:buFont typeface="Noto Sans Symbols"/>
                <a:buAutoNum type="arabicPeriod"/>
              </a:pPr>
              <a:r>
                <a:rPr lang="fr-FR" sz="2400" b="0" u="none" strike="noStrike">
                  <a:solidFill>
                    <a:srgbClr val="000000"/>
                  </a:solidFill>
                  <a:latin typeface="Calibri"/>
                  <a:ea typeface="Calibri"/>
                  <a:cs typeface="Calibri"/>
                  <a:sym typeface="Calibri"/>
                </a:rPr>
                <a:t>Répondre aux questions suivantes : </a:t>
              </a:r>
              <a:endParaRPr sz="24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fr-FR" sz="2400" b="0" u="none" strike="noStrike">
                  <a:solidFill>
                    <a:srgbClr val="000000"/>
                  </a:solidFill>
                  <a:latin typeface="Calibri"/>
                  <a:ea typeface="Calibri"/>
                  <a:cs typeface="Calibri"/>
                  <a:sym typeface="Calibri"/>
                </a:rPr>
                <a:t>- Quel est le formulaire qui vous a été attribué ?</a:t>
              </a:r>
              <a:endParaRPr sz="24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fr-FR" sz="2400" b="0" u="none" strike="noStrike">
                  <a:solidFill>
                    <a:srgbClr val="000000"/>
                  </a:solidFill>
                  <a:latin typeface="Calibri"/>
                  <a:ea typeface="Calibri"/>
                  <a:cs typeface="Calibri"/>
                  <a:sym typeface="Calibri"/>
                </a:rPr>
                <a:t>- Quel est son objectif ?</a:t>
              </a:r>
              <a:endParaRPr sz="24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fr-FR" sz="2400" b="0" u="none" strike="noStrike">
                  <a:solidFill>
                    <a:srgbClr val="000000"/>
                  </a:solidFill>
                  <a:latin typeface="Calibri"/>
                  <a:ea typeface="Calibri"/>
                  <a:cs typeface="Calibri"/>
                  <a:sym typeface="Calibri"/>
                </a:rPr>
                <a:t>- Selon vous, quand et comment ce formulaire est -il utilisé ?</a:t>
              </a:r>
              <a:endParaRPr sz="24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6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fr-FR" sz="2800" b="1" u="none" strike="noStrike">
                  <a:solidFill>
                    <a:srgbClr val="000000"/>
                  </a:solidFill>
                  <a:latin typeface="Calibri"/>
                  <a:ea typeface="Calibri"/>
                  <a:cs typeface="Calibri"/>
                  <a:sym typeface="Calibri"/>
                </a:rPr>
                <a:t>Prenez 10 mins</a:t>
              </a:r>
              <a:endParaRPr sz="2800" b="0" u="none" strike="noStrike">
                <a:solidFill>
                  <a:srgbClr val="000000"/>
                </a:solidFill>
                <a:latin typeface="Arial"/>
                <a:ea typeface="Arial"/>
                <a:cs typeface="Arial"/>
                <a:sym typeface="Arial"/>
              </a:endParaRPr>
            </a:p>
          </p:txBody>
        </p:sp>
      </p:grpSp>
      <p:sp>
        <p:nvSpPr>
          <p:cNvPr id="131" name="Google Shape;131;p9"/>
          <p:cNvSpPr txBox="1">
            <a:spLocks noGrp="1"/>
          </p:cNvSpPr>
          <p:nvPr>
            <p:ph type="body" idx="4294967295"/>
          </p:nvPr>
        </p:nvSpPr>
        <p:spPr>
          <a:xfrm>
            <a:off x="3722825" y="0"/>
            <a:ext cx="8359800" cy="1167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fr-FR" sz="3200" b="1">
                <a:solidFill>
                  <a:srgbClr val="026794"/>
                </a:solidFill>
                <a:latin typeface="Helvetica Neue"/>
                <a:ea typeface="Helvetica Neue"/>
                <a:cs typeface="Helvetica Neue"/>
                <a:sym typeface="Helvetica Neue"/>
              </a:rPr>
              <a:t>Activity 1 – Utilisation des formulaires de rapport EIS et DIS </a:t>
            </a:r>
            <a:endParaRPr sz="3200" b="1">
              <a:solidFill>
                <a:srgbClr val="026794"/>
              </a:solidFill>
              <a:latin typeface="Helvetica Neue"/>
              <a:ea typeface="Helvetica Neue"/>
              <a:cs typeface="Helvetica Neue"/>
              <a:sym typeface="Helvetica Neue"/>
            </a:endParaRPr>
          </a:p>
          <a:p>
            <a:pPr marL="228600" marR="0" lvl="0" indent="0" algn="l" rtl="0">
              <a:lnSpc>
                <a:spcPct val="90000"/>
              </a:lnSpc>
              <a:spcBef>
                <a:spcPts val="0"/>
              </a:spcBef>
              <a:spcAft>
                <a:spcPts val="0"/>
              </a:spcAft>
              <a:buClr>
                <a:srgbClr val="000000"/>
              </a:buClr>
              <a:buSzPts val="1400"/>
              <a:buFont typeface="Arial"/>
              <a:buNone/>
            </a:pPr>
            <a:endParaRPr sz="1400">
              <a:solidFill>
                <a:srgbClr val="000000"/>
              </a:solidFill>
            </a:endParaRPr>
          </a:p>
          <a:p>
            <a:pPr marL="228600" marR="0" lvl="0" indent="0" algn="l" rtl="0">
              <a:lnSpc>
                <a:spcPct val="90000"/>
              </a:lnSpc>
              <a:spcBef>
                <a:spcPts val="0"/>
              </a:spcBef>
              <a:spcAft>
                <a:spcPts val="0"/>
              </a:spcAft>
              <a:buClr>
                <a:srgbClr val="000000"/>
              </a:buClr>
              <a:buSzPts val="1400"/>
              <a:buFont typeface="Arial"/>
              <a:buNone/>
            </a:pPr>
            <a:endParaRPr sz="1400">
              <a:solidFill>
                <a:srgbClr val="000000"/>
              </a:solidFill>
            </a:endParaRPr>
          </a:p>
          <a:p>
            <a:pPr marL="228600" marR="0" lvl="0" indent="0" algn="l" rtl="0">
              <a:lnSpc>
                <a:spcPct val="90000"/>
              </a:lnSpc>
              <a:spcBef>
                <a:spcPts val="0"/>
              </a:spcBef>
              <a:spcAft>
                <a:spcPts val="0"/>
              </a:spcAft>
              <a:buClr>
                <a:srgbClr val="000000"/>
              </a:buClr>
              <a:buSzPts val="1400"/>
              <a:buFont typeface="Arial"/>
              <a:buNone/>
            </a:pPr>
            <a:endParaRPr sz="1400">
              <a:solidFill>
                <a:srgbClr val="000000"/>
              </a:solidFill>
            </a:endParaRPr>
          </a:p>
        </p:txBody>
      </p:sp>
    </p:spTree>
  </p:cSld>
  <p:clrMapOvr>
    <a:masterClrMapping/>
  </p:clrMapOvr>
</p:sld>
</file>

<file path=ppt/theme/theme1.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889</Words>
  <Application>Microsoft Macintosh PowerPoint</Application>
  <PresentationFormat>Widescreen</PresentationFormat>
  <Paragraphs>67</Paragraphs>
  <Slides>10</Slides>
  <Notes>10</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10</vt:i4>
      </vt:variant>
    </vt:vector>
  </HeadingPairs>
  <TitlesOfParts>
    <vt:vector size="18" baseType="lpstr">
      <vt:lpstr>Arial</vt:lpstr>
      <vt:lpstr>Calibri</vt:lpstr>
      <vt:lpstr>Helvetica Neue</vt:lpstr>
      <vt:lpstr>Noto Sans Symbols</vt:lpstr>
      <vt:lpstr>Office</vt:lpstr>
      <vt:lpstr>Office</vt:lpstr>
      <vt:lpstr>Office</vt:lpstr>
      <vt:lpstr>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Elena</dc:creator>
  <cp:lastModifiedBy>Kyra Loat</cp:lastModifiedBy>
  <cp:revision>1</cp:revision>
  <dcterms:modified xsi:type="dcterms:W3CDTF">2026-01-14T18:50:31Z</dcterms:modified>
</cp:coreProperties>
</file>